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expatexplorer.hsbc.com/survey/country/spain/turkey" TargetMode="External"/><Relationship Id="rId4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8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1524000" y="536019"/>
            <a:ext cx="9144000" cy="1345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tr-TR">
                <a:solidFill>
                  <a:srgbClr val="FFFFFF"/>
                </a:solidFill>
              </a:rPr>
              <a:t> </a:t>
            </a:r>
            <a:r>
              <a:rPr b="0" i="0" lang="tr-TR" sz="6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Turkey-Spain similarities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618700" y="343026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tr-TR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Politics, </a:t>
            </a:r>
            <a:r>
              <a:rPr lang="tr-TR">
                <a:solidFill>
                  <a:srgbClr val="FFFFFF"/>
                </a:solidFill>
              </a:rPr>
              <a:t>E</a:t>
            </a:r>
            <a:r>
              <a:rPr b="0" i="0" lang="tr-TR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conomics </a:t>
            </a:r>
            <a:r>
              <a:rPr lang="tr-TR">
                <a:solidFill>
                  <a:srgbClr val="FFFFFF"/>
                </a:solidFill>
              </a:rPr>
              <a:t>&amp; H</a:t>
            </a:r>
            <a:r>
              <a:rPr b="0" i="0" lang="tr-TR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istory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5600" y="3986300"/>
            <a:ext cx="4030200" cy="27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/>
          <p:nvPr/>
        </p:nvSpPr>
        <p:spPr>
          <a:xfrm>
            <a:off x="568175" y="356775"/>
            <a:ext cx="1836600" cy="170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88" name="Shape 88"/>
          <p:cNvSpPr/>
          <p:nvPr/>
        </p:nvSpPr>
        <p:spPr>
          <a:xfrm>
            <a:off x="10148250" y="356775"/>
            <a:ext cx="1731000" cy="17043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80000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426900" y="546075"/>
            <a:ext cx="5338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tr-TR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Similarities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568175" y="23541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9166"/>
              <a:buFont typeface="Arial"/>
              <a:buChar char="•"/>
            </a:pPr>
            <a:r>
              <a:rPr b="0" i="0" lang="tr-TR" sz="238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Geographic location-mediterranean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99166"/>
              <a:buFont typeface="Arial"/>
              <a:buChar char="•"/>
            </a:pPr>
            <a:r>
              <a:rPr b="0" i="0" lang="tr-TR" sz="238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Islamic past- 1492 moorish kingdom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99166"/>
              <a:buFont typeface="Arial"/>
              <a:buChar char="•"/>
            </a:pPr>
            <a:r>
              <a:rPr b="0" i="0" lang="tr-TR" sz="238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Large empires- colonies in latin america and philippines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99166"/>
              <a:buFont typeface="Arial"/>
              <a:buChar char="•"/>
            </a:pPr>
            <a:r>
              <a:rPr b="0" i="0" lang="tr-TR" sz="238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Agricultural economies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99166"/>
              <a:buFont typeface="Arial"/>
              <a:buChar char="•"/>
            </a:pPr>
            <a:r>
              <a:rPr b="0" i="0" lang="tr-TR" sz="238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Containing minority nationalisms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buNone/>
            </a:pPr>
            <a:r>
              <a:t/>
            </a:r>
            <a:endParaRPr b="0" i="0" sz="238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568175" y="356775"/>
            <a:ext cx="1836600" cy="170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96" name="Shape 96"/>
          <p:cNvSpPr/>
          <p:nvPr/>
        </p:nvSpPr>
        <p:spPr>
          <a:xfrm>
            <a:off x="10148250" y="356775"/>
            <a:ext cx="1731000" cy="17043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799" y="3950950"/>
            <a:ext cx="4900450" cy="290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80000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838200" y="3173425"/>
            <a:ext cx="10515600" cy="435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rtl="0">
              <a:lnSpc>
                <a:spcPct val="80000"/>
              </a:lnSpc>
              <a:spcBef>
                <a:spcPts val="0"/>
              </a:spcBef>
              <a:buClr>
                <a:srgbClr val="F3F3F3"/>
              </a:buClr>
              <a:buSzPct val="99166"/>
            </a:pPr>
            <a:r>
              <a:rPr lang="tr-TR" sz="2380">
                <a:solidFill>
                  <a:srgbClr val="F3F3F3"/>
                </a:solidFill>
              </a:rPr>
              <a:t>Dispute over small territories, cyprus and north african terrirories and Gibraltar</a:t>
            </a:r>
          </a:p>
          <a:p>
            <a:pPr indent="0" lvl="0" rtl="0">
              <a:lnSpc>
                <a:spcPct val="80000"/>
              </a:lnSpc>
              <a:spcBef>
                <a:spcPts val="0"/>
              </a:spcBef>
              <a:buClr>
                <a:srgbClr val="F3F3F3"/>
              </a:buClr>
              <a:buSzPct val="99166"/>
            </a:pPr>
            <a:r>
              <a:rPr lang="tr-TR" sz="2380">
                <a:solidFill>
                  <a:srgbClr val="F3F3F3"/>
                </a:solidFill>
              </a:rPr>
              <a:t>Migration from town to city</a:t>
            </a:r>
          </a:p>
          <a:p>
            <a:pPr indent="0" lvl="0" rtl="0">
              <a:lnSpc>
                <a:spcPct val="80000"/>
              </a:lnSpc>
              <a:spcBef>
                <a:spcPts val="0"/>
              </a:spcBef>
              <a:buClr>
                <a:srgbClr val="F3F3F3"/>
              </a:buClr>
              <a:buSzPct val="99166"/>
            </a:pPr>
            <a:r>
              <a:rPr lang="tr-TR" sz="2380">
                <a:solidFill>
                  <a:srgbClr val="F3F3F3"/>
                </a:solidFill>
              </a:rPr>
              <a:t>Exported workers to europe</a:t>
            </a:r>
          </a:p>
          <a:p>
            <a:pPr indent="0" lvl="0" rtl="0">
              <a:lnSpc>
                <a:spcPct val="80000"/>
              </a:lnSpc>
              <a:spcBef>
                <a:spcPts val="0"/>
              </a:spcBef>
              <a:buClr>
                <a:srgbClr val="F3F3F3"/>
              </a:buClr>
              <a:buSzPct val="99166"/>
            </a:pPr>
            <a:r>
              <a:rPr lang="tr-TR" sz="2380">
                <a:solidFill>
                  <a:srgbClr val="F3F3F3"/>
                </a:solidFill>
              </a:rPr>
              <a:t>Tourism is an important income in both</a:t>
            </a:r>
          </a:p>
          <a:p>
            <a:pPr indent="0" lvl="0" rtl="0">
              <a:lnSpc>
                <a:spcPct val="80000"/>
              </a:lnSpc>
              <a:spcBef>
                <a:spcPts val="0"/>
              </a:spcBef>
              <a:buClr>
                <a:srgbClr val="F3F3F3"/>
              </a:buClr>
              <a:buSzPct val="99166"/>
            </a:pPr>
            <a:r>
              <a:rPr lang="tr-TR" sz="2380">
                <a:solidFill>
                  <a:srgbClr val="F3F3F3"/>
                </a:solidFill>
              </a:rPr>
              <a:t>During crisis, unstable election results- terror attack in madrid→ worker’s party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568175" y="356775"/>
            <a:ext cx="1836600" cy="170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10148250" y="356775"/>
            <a:ext cx="1731000" cy="17043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0" y="69837"/>
            <a:ext cx="5715000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80000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334850" y="387525"/>
            <a:ext cx="3522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tr-TR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568175" y="2021450"/>
            <a:ext cx="11458500" cy="28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03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tr-TR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Holy league a coalation of spain venice and papacy, </a:t>
            </a:r>
          </a:p>
          <a:p>
            <a:pPr indent="-203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tr-TR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Defeats Ottoman Turks</a:t>
            </a:r>
          </a:p>
          <a:p>
            <a:pPr indent="-203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tr-TR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Lepanto, Greece</a:t>
            </a:r>
          </a:p>
          <a:p>
            <a:pPr indent="-203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tr-TR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Spain and Turkey. Spain has an embassy in Ankara and a consulate general in Istanbul. Turkey has an embassy in Madrid and a consulate general in Barcelona.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568175" y="198225"/>
            <a:ext cx="1836600" cy="170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0148250" y="198225"/>
            <a:ext cx="1731000" cy="17043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00" y="4312000"/>
            <a:ext cx="5943600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80000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433349" y="546075"/>
            <a:ext cx="5325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tr-TR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Economy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838200" y="22484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Excluding the EU, Turkey is Spain’s third most important trade partner after the US and Mexico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26.3 vs. 9.3 rate of unemployement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Gdp per capita 15.300 vs. 30.100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largest project involving Spanish companies is the recently completed high-speed train line between Ankara and Eskisehir(245km).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2008, more than 350,000 Spanish tourists visited Turkey.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568175" y="356775"/>
            <a:ext cx="1836600" cy="170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10148250" y="356775"/>
            <a:ext cx="1731000" cy="17043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3595025" y="961575"/>
            <a:ext cx="4764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r-TR" sz="3000">
                <a:solidFill>
                  <a:srgbClr val="FFFFFF"/>
                </a:solidFill>
              </a:rPr>
              <a:t>€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8215225" y="961575"/>
            <a:ext cx="9477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r-TR" sz="3000">
                <a:solidFill>
                  <a:srgbClr val="FFFFFF"/>
                </a:solidFill>
              </a:rPr>
              <a:t>₺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80000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720900" y="546075"/>
            <a:ext cx="4750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tr-TR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Politics	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838200" y="20610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Parlamentary democracy vs parlemantary monarch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Spain is one of the major countries supporting Turkey’s membership to the European Union.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There are approximately 40,000 Turks in Spain.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568175" y="356775"/>
            <a:ext cx="1836600" cy="170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10148250" y="356775"/>
            <a:ext cx="1731000" cy="17043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0988" y="4355999"/>
            <a:ext cx="3090025" cy="205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80000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838200" y="12534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b="0" i="0" lang="tr-TR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https://expatexplorer.hsbc.com/survey/country/spain/turkey</a:t>
            </a:r>
          </a:p>
        </p:txBody>
      </p:sp>
      <p:sp>
        <p:nvSpPr>
          <p:cNvPr id="139" name="Shape 139"/>
          <p:cNvSpPr/>
          <p:nvPr/>
        </p:nvSpPr>
        <p:spPr>
          <a:xfrm>
            <a:off x="343525" y="175750"/>
            <a:ext cx="1836600" cy="170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9923600" y="175750"/>
            <a:ext cx="1731000" cy="17043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8673" y="2206050"/>
            <a:ext cx="7002420" cy="46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