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6" name="Shape 1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3" name="Shape 1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8" name="Shape 1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Başlık Slaydı">
    <p:spTree>
      <p:nvGrpSpPr>
        <p:cNvPr id="11" name="Shape 11"/>
        <p:cNvGrpSpPr/>
        <p:nvPr/>
      </p:nvGrpSpPr>
      <p:grpSpPr>
        <a:xfrm>
          <a:off x="0" y="0"/>
          <a:ext cx="0" cy="0"/>
          <a:chOff x="0" y="0"/>
          <a:chExt cx="0" cy="0"/>
        </a:xfrm>
      </p:grpSpPr>
      <p:sp>
        <p:nvSpPr>
          <p:cNvPr id="12" name="Shape 12"/>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4" name="Shape 1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Başlık, Dikey Metin">
    <p:spTree>
      <p:nvGrpSpPr>
        <p:cNvPr id="68" name="Shape 68"/>
        <p:cNvGrpSpPr/>
        <p:nvPr/>
      </p:nvGrpSpPr>
      <p:grpSpPr>
        <a:xfrm>
          <a:off x="0" y="0"/>
          <a:ext cx="0" cy="0"/>
          <a:chOff x="0" y="0"/>
          <a:chExt cx="0" cy="0"/>
        </a:xfrm>
      </p:grpSpPr>
      <p:sp>
        <p:nvSpPr>
          <p:cNvPr id="69" name="Shape 69"/>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Dikey Başlık ve Metin">
    <p:spTree>
      <p:nvGrpSpPr>
        <p:cNvPr id="74" name="Shape 74"/>
        <p:cNvGrpSpPr/>
        <p:nvPr/>
      </p:nvGrpSpPr>
      <p:grpSpPr>
        <a:xfrm>
          <a:off x="0" y="0"/>
          <a:ext cx="0" cy="0"/>
          <a:chOff x="0" y="0"/>
          <a:chExt cx="0" cy="0"/>
        </a:xfrm>
      </p:grpSpPr>
      <p:sp>
        <p:nvSpPr>
          <p:cNvPr id="75" name="Shape 75"/>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Başlık ve İçerik">
    <p:spTree>
      <p:nvGrpSpPr>
        <p:cNvPr id="17" name="Shape 17"/>
        <p:cNvGrpSpPr/>
        <p:nvPr/>
      </p:nvGrpSpPr>
      <p:grpSpPr>
        <a:xfrm>
          <a:off x="0" y="0"/>
          <a:ext cx="0" cy="0"/>
          <a:chOff x="0" y="0"/>
          <a:chExt cx="0" cy="0"/>
        </a:xfrm>
      </p:grpSpPr>
      <p:sp>
        <p:nvSpPr>
          <p:cNvPr id="18" name="Shape 1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 name="Shape 22"/>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Bölüm Üstbilgisi">
    <p:spTree>
      <p:nvGrpSpPr>
        <p:cNvPr id="23" name="Shape 23"/>
        <p:cNvGrpSpPr/>
        <p:nvPr/>
      </p:nvGrpSpPr>
      <p:grpSpPr>
        <a:xfrm>
          <a:off x="0" y="0"/>
          <a:ext cx="0" cy="0"/>
          <a:chOff x="0" y="0"/>
          <a:chExt cx="0" cy="0"/>
        </a:xfrm>
      </p:grpSpPr>
      <p:sp>
        <p:nvSpPr>
          <p:cNvPr id="24" name="Shape 24"/>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26" name="Shape 2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İki İçerik">
    <p:spTree>
      <p:nvGrpSpPr>
        <p:cNvPr id="29" name="Shape 29"/>
        <p:cNvGrpSpPr/>
        <p:nvPr/>
      </p:nvGrpSpPr>
      <p:grpSpPr>
        <a:xfrm>
          <a:off x="0" y="0"/>
          <a:ext cx="0" cy="0"/>
          <a:chOff x="0" y="0"/>
          <a:chExt cx="0" cy="0"/>
        </a:xfrm>
      </p:grpSpPr>
      <p:sp>
        <p:nvSpPr>
          <p:cNvPr id="30" name="Shape 3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1" name="Shape 31"/>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Karşılaştırma">
    <p:spTree>
      <p:nvGrpSpPr>
        <p:cNvPr id="36" name="Shape 36"/>
        <p:cNvGrpSpPr/>
        <p:nvPr/>
      </p:nvGrpSpPr>
      <p:grpSpPr>
        <a:xfrm>
          <a:off x="0" y="0"/>
          <a:ext cx="0" cy="0"/>
          <a:chOff x="0" y="0"/>
          <a:chExt cx="0" cy="0"/>
        </a:xfrm>
      </p:grpSpPr>
      <p:sp>
        <p:nvSpPr>
          <p:cNvPr id="37" name="Shape 37"/>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39" name="Shape 39"/>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1" name="Shape 41"/>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Yalnızca Başlık">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oş">
    <p:spTree>
      <p:nvGrpSpPr>
        <p:cNvPr id="50" name="Shape 50"/>
        <p:cNvGrpSpPr/>
        <p:nvPr/>
      </p:nvGrpSpPr>
      <p:grpSpPr>
        <a:xfrm>
          <a:off x="0" y="0"/>
          <a:ext cx="0" cy="0"/>
          <a:chOff x="0" y="0"/>
          <a:chExt cx="0" cy="0"/>
        </a:xfrm>
      </p:grpSpPr>
      <p:sp>
        <p:nvSpPr>
          <p:cNvPr id="51" name="Shape 51"/>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Başlıklı İçerik">
    <p:spTree>
      <p:nvGrpSpPr>
        <p:cNvPr id="54" name="Shape 54"/>
        <p:cNvGrpSpPr/>
        <p:nvPr/>
      </p:nvGrpSpPr>
      <p:grpSpPr>
        <a:xfrm>
          <a:off x="0" y="0"/>
          <a:ext cx="0" cy="0"/>
          <a:chOff x="0" y="0"/>
          <a:chExt cx="0" cy="0"/>
        </a:xfrm>
      </p:grpSpPr>
      <p:sp>
        <p:nvSpPr>
          <p:cNvPr id="55" name="Shape 55"/>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Başlıklı Resim">
    <p:spTree>
      <p:nvGrpSpPr>
        <p:cNvPr id="61" name="Shape 61"/>
        <p:cNvGrpSpPr/>
        <p:nvPr/>
      </p:nvGrpSpPr>
      <p:grpSpPr>
        <a:xfrm>
          <a:off x="0" y="0"/>
          <a:ext cx="0" cy="0"/>
          <a:chOff x="0" y="0"/>
          <a:chExt cx="0" cy="0"/>
        </a:xfrm>
      </p:grpSpPr>
      <p:sp>
        <p:nvSpPr>
          <p:cNvPr id="62" name="Shape 62"/>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600000"/>
            </a:gs>
            <a:gs pos="22000">
              <a:srgbClr val="0C0C0C"/>
            </a:gs>
            <a:gs pos="46000">
              <a:srgbClr val="600000"/>
            </a:gs>
            <a:gs pos="65000">
              <a:srgbClr val="0C0C0C"/>
            </a:gs>
            <a:gs pos="85000">
              <a:srgbClr val="600000"/>
            </a:gs>
            <a:gs pos="100000">
              <a:srgbClr val="0C0C0C"/>
            </a:gs>
          </a:gsLst>
          <a:lin ang="5400000" scaled="0"/>
        </a:gradFill>
      </p:bgPr>
    </p:bg>
    <p:spTree>
      <p:nvGrpSpPr>
        <p:cNvPr id="5" name="Shape 5"/>
        <p:cNvGrpSpPr/>
        <p:nvPr/>
      </p:nvGrpSpPr>
      <p:grpSpPr>
        <a:xfrm>
          <a:off x="0" y="0"/>
          <a:ext cx="0" cy="0"/>
          <a:chOff x="0" y="0"/>
          <a:chExt cx="0" cy="0"/>
        </a:xfrm>
      </p:grpSpPr>
      <p:sp>
        <p:nvSpPr>
          <p:cNvPr id="6" name="Shape 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3.jpg"/><Relationship Id="rId4"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sp>
        <p:nvSpPr>
          <p:cNvPr id="84" name="Shape 84"/>
          <p:cNvSpPr txBox="1"/>
          <p:nvPr>
            <p:ph type="ctrTitle"/>
          </p:nvPr>
        </p:nvSpPr>
        <p:spPr>
          <a:xfrm>
            <a:off x="1524000" y="1122362"/>
            <a:ext cx="9144000" cy="2387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lt1"/>
              </a:buClr>
              <a:buSzPct val="25000"/>
              <a:buFont typeface="Georgia"/>
              <a:buNone/>
            </a:pPr>
            <a:r>
              <a:rPr b="0" i="0" lang="en-US" sz="6000" u="none" cap="none" strike="noStrike">
                <a:solidFill>
                  <a:schemeClr val="lt1"/>
                </a:solidFill>
                <a:latin typeface="Georgia"/>
                <a:ea typeface="Georgia"/>
                <a:cs typeface="Georgia"/>
                <a:sym typeface="Georgia"/>
              </a:rPr>
              <a:t>Byzantium Heritages</a:t>
            </a:r>
          </a:p>
        </p:txBody>
      </p:sp>
      <p:sp>
        <p:nvSpPr>
          <p:cNvPr id="85" name="Shape 85"/>
          <p:cNvSpPr txBox="1"/>
          <p:nvPr>
            <p:ph idx="1" type="subTitle"/>
          </p:nvPr>
        </p:nvSpPr>
        <p:spPr>
          <a:xfrm>
            <a:off x="1524000" y="3602037"/>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lt1"/>
              </a:buClr>
              <a:buSzPct val="25000"/>
              <a:buFont typeface="Arial"/>
              <a:buNone/>
            </a:pPr>
            <a:r>
              <a:rPr b="0" i="0" lang="en-US" sz="2000" u="none" cap="none" strike="noStrike">
                <a:solidFill>
                  <a:schemeClr val="lt1"/>
                </a:solidFill>
                <a:latin typeface="Georgia"/>
                <a:ea typeface="Georgia"/>
                <a:cs typeface="Georgia"/>
                <a:sym typeface="Georgia"/>
              </a:rPr>
              <a:t>Constantinople (330-1204 AD; 1261-1453 AD)</a:t>
            </a:r>
          </a:p>
          <a:p>
            <a:pPr indent="0" lvl="0" marL="0" marR="0" rtl="0" algn="ctr">
              <a:lnSpc>
                <a:spcPct val="90000"/>
              </a:lnSpc>
              <a:spcBef>
                <a:spcPts val="1000"/>
              </a:spcBef>
              <a:buClr>
                <a:schemeClr val="dk1"/>
              </a:buClr>
              <a:buSzPct val="25000"/>
              <a:buFont typeface="Arial"/>
              <a:buNone/>
            </a:pPr>
            <a:r>
              <a:t/>
            </a:r>
            <a:endParaRPr b="0" i="0" sz="2000" u="none" cap="none" strike="noStrike">
              <a:solidFill>
                <a:schemeClr val="dk1"/>
              </a:solidFill>
              <a:latin typeface="Georgia"/>
              <a:ea typeface="Georgia"/>
              <a:cs typeface="Georgia"/>
              <a:sym typeface="Georgia"/>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Atik Mustafa Pasha Mosque</a:t>
            </a:r>
          </a:p>
        </p:txBody>
      </p:sp>
      <p:sp>
        <p:nvSpPr>
          <p:cNvPr id="149" name="Shape 149"/>
          <p:cNvSpPr txBox="1"/>
          <p:nvPr>
            <p:ph idx="1" type="body"/>
          </p:nvPr>
        </p:nvSpPr>
        <p:spPr>
          <a:xfrm>
            <a:off x="838200" y="1825625"/>
            <a:ext cx="6172199" cy="421957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(Turkish: Atik Mustafa Paşa Camii; also named Hazreti Cabir Camii)</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I</a:t>
            </a:r>
            <a:r>
              <a:rPr b="0" i="0" lang="en-US" sz="2000" u="none" cap="none" strike="noStrike">
                <a:solidFill>
                  <a:schemeClr val="lt1"/>
                </a:solidFill>
                <a:latin typeface="Calibri"/>
                <a:ea typeface="Calibri"/>
                <a:cs typeface="Calibri"/>
                <a:sym typeface="Calibri"/>
              </a:rPr>
              <a:t>s a former Eastern Orthodoxchurch in Istanbul, converted into a mosque by the Ottomans </a:t>
            </a:r>
          </a:p>
          <a:p>
            <a:pPr indent="-228600" lvl="0" marL="228600" marR="0" rtl="0" algn="just">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The dedication of the church is obscure</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For several years called as </a:t>
            </a:r>
            <a:r>
              <a:rPr b="0" i="0" lang="en-US" sz="2000" u="none" cap="none" strike="noStrike">
                <a:solidFill>
                  <a:schemeClr val="lt1"/>
                </a:solidFill>
                <a:latin typeface="Calibri"/>
                <a:ea typeface="Calibri"/>
                <a:cs typeface="Calibri"/>
                <a:sym typeface="Calibri"/>
              </a:rPr>
              <a:t>Saints Peter and Mark</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I</a:t>
            </a:r>
            <a:r>
              <a:rPr b="0" i="0" lang="en-US" sz="2000" u="none" cap="none" strike="noStrike">
                <a:solidFill>
                  <a:schemeClr val="lt1"/>
                </a:solidFill>
                <a:latin typeface="Calibri"/>
                <a:ea typeface="Calibri"/>
                <a:cs typeface="Calibri"/>
                <a:sym typeface="Calibri"/>
              </a:rPr>
              <a:t>dentified with Saint Thekla of the Palace of Blachernae (Greek: Άγία Θέκλα τοῦ Παλατίου τῶν Βλαχερνών, Hagia Thekla tou Palatiou tōn Vlakhernōn)</a:t>
            </a:r>
          </a:p>
          <a:p>
            <a:pPr indent="-228600" lvl="0" marL="228600" marR="0" rtl="0" algn="just">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The building belongs stylistically to the eleventh-twelfth century.</a:t>
            </a:r>
          </a:p>
          <a:p>
            <a:pPr indent="-228600" lvl="0" marL="228600" marR="0" rtl="0" algn="just">
              <a:lnSpc>
                <a:spcPct val="90000"/>
              </a:lnSpc>
              <a:spcBef>
                <a:spcPts val="1000"/>
              </a:spcBef>
              <a:buClr>
                <a:schemeClr val="dk1"/>
              </a:buClr>
              <a:buSzPct val="100000"/>
              <a:buFont typeface="Arial"/>
              <a:buNone/>
            </a:pPr>
            <a:r>
              <a:t/>
            </a:r>
            <a:endParaRPr b="0" i="0" sz="2000" u="none" cap="none" strike="noStrike">
              <a:solidFill>
                <a:schemeClr val="lt1"/>
              </a:solidFill>
              <a:latin typeface="Calibri"/>
              <a:ea typeface="Calibri"/>
              <a:cs typeface="Calibri"/>
              <a:sym typeface="Calibri"/>
            </a:endParaRPr>
          </a:p>
        </p:txBody>
      </p:sp>
      <p:pic>
        <p:nvPicPr>
          <p:cNvPr id="150" name="Shape 150"/>
          <p:cNvPicPr preferRelativeResize="0"/>
          <p:nvPr/>
        </p:nvPicPr>
        <p:blipFill rotWithShape="1">
          <a:blip r:embed="rId3">
            <a:alphaModFix/>
          </a:blip>
          <a:srcRect b="0" l="0" r="0" t="0"/>
          <a:stretch/>
        </p:blipFill>
        <p:spPr>
          <a:xfrm>
            <a:off x="7227450" y="1825625"/>
            <a:ext cx="4812600" cy="36048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Basilica Cistern</a:t>
            </a:r>
          </a:p>
        </p:txBody>
      </p:sp>
      <p:sp>
        <p:nvSpPr>
          <p:cNvPr id="156" name="Shape 156"/>
          <p:cNvSpPr txBox="1"/>
          <p:nvPr>
            <p:ph idx="1" type="body"/>
          </p:nvPr>
        </p:nvSpPr>
        <p:spPr>
          <a:xfrm>
            <a:off x="838200" y="1825625"/>
            <a:ext cx="6057899" cy="377507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lang="en-US" sz="2400">
                <a:solidFill>
                  <a:schemeClr val="lt1"/>
                </a:solidFill>
              </a:rPr>
              <a:t>T</a:t>
            </a:r>
            <a:r>
              <a:rPr b="0" i="0" lang="en-US" sz="2400" u="none" cap="none" strike="noStrike">
                <a:solidFill>
                  <a:schemeClr val="lt1"/>
                </a:solidFill>
                <a:latin typeface="Calibri"/>
                <a:ea typeface="Calibri"/>
                <a:cs typeface="Calibri"/>
                <a:sym typeface="Calibri"/>
              </a:rPr>
              <a:t>he largest of several hundred ancient cisterns that lie beneath the city of Istanbul (formerly Constantinople), Turkey</a:t>
            </a:r>
          </a:p>
          <a:p>
            <a:pPr indent="-228600" lvl="0" marL="228600" marR="0" rtl="0" algn="just">
              <a:lnSpc>
                <a:spcPct val="90000"/>
              </a:lnSpc>
              <a:spcBef>
                <a:spcPts val="0"/>
              </a:spcBef>
              <a:buClr>
                <a:schemeClr val="lt1"/>
              </a:buClr>
              <a:buSzPct val="100000"/>
              <a:buFont typeface="Arial"/>
              <a:buChar char="•"/>
            </a:pPr>
            <a:r>
              <a:rPr b="0" i="0" lang="en-US" sz="2400" u="none" cap="none" strike="noStrike">
                <a:solidFill>
                  <a:schemeClr val="lt1"/>
                </a:solidFill>
                <a:latin typeface="Calibri"/>
                <a:ea typeface="Calibri"/>
                <a:cs typeface="Calibri"/>
                <a:sym typeface="Calibri"/>
              </a:rPr>
              <a:t>The cistern, located 500 feet (150 m) southwest of the Hagia Sophia on the historical peninsula of Sarayburnu, was built in the 6th century during the reign of Byzantine Emperor Justinian I</a:t>
            </a:r>
          </a:p>
        </p:txBody>
      </p:sp>
      <p:pic>
        <p:nvPicPr>
          <p:cNvPr id="157" name="Shape 157"/>
          <p:cNvPicPr preferRelativeResize="0"/>
          <p:nvPr/>
        </p:nvPicPr>
        <p:blipFill rotWithShape="1">
          <a:blip r:embed="rId3">
            <a:alphaModFix/>
          </a:blip>
          <a:srcRect b="0" l="0" r="0" t="0"/>
          <a:stretch/>
        </p:blipFill>
        <p:spPr>
          <a:xfrm>
            <a:off x="7103475" y="1439949"/>
            <a:ext cx="4784400" cy="36819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732475" y="351900"/>
            <a:ext cx="105156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Hagia Irene</a:t>
            </a:r>
          </a:p>
        </p:txBody>
      </p:sp>
      <p:sp>
        <p:nvSpPr>
          <p:cNvPr id="163" name="Shape 163"/>
          <p:cNvSpPr txBox="1"/>
          <p:nvPr>
            <p:ph idx="1" type="body"/>
          </p:nvPr>
        </p:nvSpPr>
        <p:spPr>
          <a:xfrm>
            <a:off x="732475" y="1444624"/>
            <a:ext cx="6908700" cy="4562400"/>
          </a:xfrm>
          <a:prstGeom prst="rect">
            <a:avLst/>
          </a:prstGeom>
          <a:noFill/>
          <a:ln>
            <a:noFill/>
          </a:ln>
        </p:spPr>
        <p:txBody>
          <a:bodyPr anchorCtr="0" anchor="t" bIns="45700" lIns="91425" rIns="91425" tIns="45700">
            <a:noAutofit/>
          </a:bodyPr>
          <a:lstStyle/>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S</a:t>
            </a:r>
            <a:r>
              <a:rPr b="0" i="0" lang="en-US" sz="1800" u="none" cap="none" strike="noStrike">
                <a:solidFill>
                  <a:schemeClr val="lt1"/>
                </a:solidFill>
                <a:latin typeface="Calibri"/>
                <a:ea typeface="Calibri"/>
                <a:cs typeface="Calibri"/>
                <a:sym typeface="Calibri"/>
              </a:rPr>
              <a:t>ite of a pre-Christian temple</a:t>
            </a:r>
          </a:p>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T</a:t>
            </a:r>
            <a:r>
              <a:rPr b="0" i="0" lang="en-US" sz="1800" u="none" cap="none" strike="noStrike">
                <a:solidFill>
                  <a:schemeClr val="lt1"/>
                </a:solidFill>
                <a:latin typeface="Calibri"/>
                <a:ea typeface="Calibri"/>
                <a:cs typeface="Calibri"/>
                <a:sym typeface="Calibri"/>
              </a:rPr>
              <a:t>he first church built in Constantinople</a:t>
            </a:r>
          </a:p>
          <a:p>
            <a:pPr indent="-241300" lvl="0" marL="228600" marR="0" rtl="0" algn="just">
              <a:lnSpc>
                <a:spcPct val="80000"/>
              </a:lnSpc>
              <a:spcBef>
                <a:spcPts val="0"/>
              </a:spcBef>
              <a:spcAft>
                <a:spcPts val="0"/>
              </a:spcAft>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Roman emperor Constantine I commissioned the first Hagia Irene church in the 4th century</a:t>
            </a:r>
          </a:p>
          <a:p>
            <a:pPr indent="-241300" lvl="0" marL="228600" marR="0" rtl="0" algn="just">
              <a:lnSpc>
                <a:spcPct val="80000"/>
              </a:lnSpc>
              <a:spcBef>
                <a:spcPts val="0"/>
              </a:spcBef>
              <a:spcAft>
                <a:spcPts val="0"/>
              </a:spcAft>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 </a:t>
            </a:r>
            <a:r>
              <a:rPr lang="en-US" sz="1800">
                <a:solidFill>
                  <a:schemeClr val="lt1"/>
                </a:solidFill>
              </a:rPr>
              <a:t>Served as church of </a:t>
            </a:r>
            <a:r>
              <a:rPr b="0" i="0" lang="en-US" sz="1800" u="none" cap="none" strike="noStrike">
                <a:solidFill>
                  <a:schemeClr val="lt1"/>
                </a:solidFill>
                <a:latin typeface="Calibri"/>
                <a:ea typeface="Calibri"/>
                <a:cs typeface="Calibri"/>
                <a:sym typeface="Calibri"/>
              </a:rPr>
              <a:t>the Patriarchate before Hagia Sophia was completed in 360. </a:t>
            </a:r>
          </a:p>
          <a:p>
            <a:pPr indent="-241300" lvl="0" marL="228600" marR="0" rtl="0" algn="just">
              <a:lnSpc>
                <a:spcPct val="80000"/>
              </a:lnSpc>
              <a:spcBef>
                <a:spcPts val="0"/>
              </a:spcBef>
              <a:spcAft>
                <a:spcPts val="0"/>
              </a:spcAft>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First Council of Constantinople took place in the church.</a:t>
            </a:r>
          </a:p>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Burned down and restored in 548, earthquake in 8th century,</a:t>
            </a:r>
          </a:p>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I</a:t>
            </a:r>
            <a:r>
              <a:rPr b="0" i="0" lang="en-US" sz="1800" u="none" cap="none" strike="noStrike">
                <a:solidFill>
                  <a:schemeClr val="lt1"/>
                </a:solidFill>
                <a:latin typeface="Calibri"/>
                <a:ea typeface="Calibri"/>
                <a:cs typeface="Calibri"/>
                <a:sym typeface="Calibri"/>
              </a:rPr>
              <a:t>nterior decorated with mosaics and frescoes</a:t>
            </a:r>
          </a:p>
          <a:p>
            <a:pPr indent="-241300" lvl="0" marL="228600" marR="0" rtl="0" algn="just">
              <a:lnSpc>
                <a:spcPct val="80000"/>
              </a:lnSpc>
              <a:spcBef>
                <a:spcPts val="0"/>
              </a:spcBef>
              <a:spcAft>
                <a:spcPts val="0"/>
              </a:spcAft>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Hagia Irene is the only example of a Byzantine church in the city which retains its original atrium </a:t>
            </a:r>
          </a:p>
          <a:p>
            <a:pPr indent="-241300" lvl="0" marL="228600" marR="0" rtl="0" algn="just">
              <a:lnSpc>
                <a:spcPct val="80000"/>
              </a:lnSpc>
              <a:spcBef>
                <a:spcPts val="0"/>
              </a:spcBef>
              <a:spcAft>
                <a:spcPts val="0"/>
              </a:spcAft>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The church measures 100 m × 32 m</a:t>
            </a:r>
          </a:p>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T</a:t>
            </a:r>
            <a:r>
              <a:rPr b="0" i="0" lang="en-US" sz="1800" u="none" cap="none" strike="noStrike">
                <a:solidFill>
                  <a:schemeClr val="lt1"/>
                </a:solidFill>
                <a:latin typeface="Calibri"/>
                <a:ea typeface="Calibri"/>
                <a:cs typeface="Calibri"/>
                <a:sym typeface="Calibri"/>
              </a:rPr>
              <a:t>ypical form of a Roman basilica</a:t>
            </a:r>
          </a:p>
          <a:p>
            <a:pPr indent="-241300" lvl="0" marL="228600" marR="0" rtl="0" algn="just">
              <a:lnSpc>
                <a:spcPct val="80000"/>
              </a:lnSpc>
              <a:spcBef>
                <a:spcPts val="0"/>
              </a:spcBef>
              <a:spcAft>
                <a:spcPts val="0"/>
              </a:spcAft>
              <a:buClr>
                <a:schemeClr val="lt1"/>
              </a:buClr>
              <a:buSzPct val="100000"/>
              <a:buFont typeface="Arial"/>
              <a:buChar char="•"/>
            </a:pPr>
            <a:r>
              <a:rPr lang="en-US" sz="1800">
                <a:solidFill>
                  <a:schemeClr val="lt1"/>
                </a:solidFill>
              </a:rPr>
              <a:t>C</a:t>
            </a:r>
            <a:r>
              <a:rPr b="0" i="0" lang="en-US" sz="1800" u="none" cap="none" strike="noStrike">
                <a:solidFill>
                  <a:schemeClr val="lt1"/>
                </a:solidFill>
                <a:latin typeface="Calibri"/>
                <a:ea typeface="Calibri"/>
                <a:cs typeface="Calibri"/>
                <a:sym typeface="Calibri"/>
              </a:rPr>
              <a:t>onsisting of a nave and two aisles, divided by columns and pillars. It comprises a main space, anarthex, galleries and an atrium. The dome is 15m wide and 35m high and has twenty windows.</a:t>
            </a:r>
          </a:p>
          <a:p>
            <a:pPr indent="0" lvl="0" marL="0" marR="0" rtl="0" algn="just">
              <a:lnSpc>
                <a:spcPct val="80000"/>
              </a:lnSpc>
              <a:spcBef>
                <a:spcPts val="1000"/>
              </a:spcBef>
              <a:spcAft>
                <a:spcPts val="0"/>
              </a:spcAft>
              <a:buClr>
                <a:schemeClr val="dk1"/>
              </a:buClr>
              <a:buSzPct val="250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just">
              <a:lnSpc>
                <a:spcPct val="80000"/>
              </a:lnSpc>
              <a:spcBef>
                <a:spcPts val="1000"/>
              </a:spcBef>
              <a:buClr>
                <a:schemeClr val="dk1"/>
              </a:buClr>
              <a:buSzPct val="25000"/>
              <a:buFont typeface="Arial"/>
              <a:buNone/>
            </a:pPr>
            <a:r>
              <a:t/>
            </a:r>
            <a:endParaRPr b="0" i="0" sz="1600" u="none" cap="none" strike="noStrike">
              <a:solidFill>
                <a:schemeClr val="lt1"/>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b="0" l="0" r="0" t="0"/>
          <a:stretch/>
        </p:blipFill>
        <p:spPr>
          <a:xfrm>
            <a:off x="7746900" y="1930400"/>
            <a:ext cx="4340100" cy="32637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Hagia Sophia</a:t>
            </a:r>
          </a:p>
        </p:txBody>
      </p:sp>
      <p:sp>
        <p:nvSpPr>
          <p:cNvPr id="170" name="Shape 170"/>
          <p:cNvSpPr txBox="1"/>
          <p:nvPr>
            <p:ph idx="1" type="body"/>
          </p:nvPr>
        </p:nvSpPr>
        <p:spPr>
          <a:xfrm>
            <a:off x="838200" y="1825625"/>
            <a:ext cx="5753100" cy="387667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lang="en-US" sz="2000">
                <a:solidFill>
                  <a:schemeClr val="lt1"/>
                </a:solidFill>
              </a:rPr>
              <a:t>F</a:t>
            </a:r>
            <a:r>
              <a:rPr b="0" i="0" lang="en-US" sz="2000" u="none" cap="none" strike="noStrike">
                <a:solidFill>
                  <a:schemeClr val="lt1"/>
                </a:solidFill>
                <a:latin typeface="Calibri"/>
                <a:ea typeface="Calibri"/>
                <a:cs typeface="Calibri"/>
                <a:sym typeface="Calibri"/>
              </a:rPr>
              <a:t>ormer Greek Orthodox Christian patriarchal basilica (church)</a:t>
            </a:r>
          </a:p>
          <a:p>
            <a:pPr indent="-228600" lvl="0" marL="228600" marR="0" rtl="0" algn="just">
              <a:lnSpc>
                <a:spcPct val="90000"/>
              </a:lnSpc>
              <a:spcBef>
                <a:spcPts val="0"/>
              </a:spcBef>
              <a:buClr>
                <a:schemeClr val="lt1"/>
              </a:buClr>
              <a:buSzPct val="100000"/>
              <a:buFont typeface="Arial"/>
              <a:buChar char="•"/>
            </a:pPr>
            <a:r>
              <a:rPr lang="en-US" sz="2000">
                <a:solidFill>
                  <a:schemeClr val="lt1"/>
                </a:solidFill>
              </a:rPr>
              <a:t>L</a:t>
            </a:r>
            <a:r>
              <a:rPr b="0" i="0" lang="en-US" sz="2000" u="none" cap="none" strike="noStrike">
                <a:solidFill>
                  <a:schemeClr val="lt1"/>
                </a:solidFill>
                <a:latin typeface="Calibri"/>
                <a:ea typeface="Calibri"/>
                <a:cs typeface="Calibri"/>
                <a:sym typeface="Calibri"/>
              </a:rPr>
              <a:t>ater an imperial mosque</a:t>
            </a:r>
          </a:p>
          <a:p>
            <a:pPr indent="-228600" lvl="0" marL="228600" marR="0" rtl="0" algn="just">
              <a:lnSpc>
                <a:spcPct val="90000"/>
              </a:lnSpc>
              <a:spcBef>
                <a:spcPts val="0"/>
              </a:spcBef>
              <a:buClr>
                <a:schemeClr val="lt1"/>
              </a:buClr>
              <a:buSzPct val="100000"/>
              <a:buFont typeface="Arial"/>
              <a:buChar char="•"/>
            </a:pPr>
            <a:r>
              <a:rPr lang="en-US" sz="2000">
                <a:solidFill>
                  <a:schemeClr val="lt1"/>
                </a:solidFill>
              </a:rPr>
              <a:t>M</a:t>
            </a:r>
            <a:r>
              <a:rPr b="0" i="0" lang="en-US" sz="2000" u="none" cap="none" strike="noStrike">
                <a:solidFill>
                  <a:schemeClr val="lt1"/>
                </a:solidFill>
                <a:latin typeface="Calibri"/>
                <a:ea typeface="Calibri"/>
                <a:cs typeface="Calibri"/>
                <a:sym typeface="Calibri"/>
              </a:rPr>
              <a:t>useum (Ayasofya Müzesi) in Istanbul, Turkey. </a:t>
            </a:r>
          </a:p>
          <a:p>
            <a:pPr indent="-228600" lvl="0" marL="228600" marR="0" rtl="0" algn="just">
              <a:lnSpc>
                <a:spcPct val="90000"/>
              </a:lnSpc>
              <a:spcBef>
                <a:spcPts val="0"/>
              </a:spcBef>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From the date of its construction in 537 until 1453, it served as an Orthodox cathedral and seat of the Patriarch of Constantinople, except between 1204 and 1261, when it was converted to a Roman Catholic cathedral under the Latin Empire. The building was a mosque from 29 May 1453 until 1931. It was then secularized and opened as a museum on 1 February 1935.</a:t>
            </a:r>
          </a:p>
        </p:txBody>
      </p:sp>
      <p:pic>
        <p:nvPicPr>
          <p:cNvPr id="171" name="Shape 171"/>
          <p:cNvPicPr preferRelativeResize="0"/>
          <p:nvPr/>
        </p:nvPicPr>
        <p:blipFill rotWithShape="1">
          <a:blip r:embed="rId3">
            <a:alphaModFix/>
          </a:blip>
          <a:srcRect b="0" l="0" r="0" t="0"/>
          <a:stretch/>
        </p:blipFill>
        <p:spPr>
          <a:xfrm>
            <a:off x="6815325" y="1825613"/>
            <a:ext cx="5162400" cy="29814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Pammakaristos Church</a:t>
            </a:r>
          </a:p>
        </p:txBody>
      </p:sp>
      <p:sp>
        <p:nvSpPr>
          <p:cNvPr id="177" name="Shape 177"/>
          <p:cNvSpPr txBox="1"/>
          <p:nvPr>
            <p:ph idx="1" type="body"/>
          </p:nvPr>
        </p:nvSpPr>
        <p:spPr>
          <a:xfrm>
            <a:off x="838200" y="1825624"/>
            <a:ext cx="6146799" cy="439737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spcAft>
                <a:spcPts val="0"/>
              </a:spcAft>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Church of Theotokos Pammakaristos (Greek: Θεοτόκος ἡ Παμμακάριστος, "All-Blessed Mother of God"),</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I</a:t>
            </a:r>
            <a:r>
              <a:rPr b="0" i="0" lang="en-US" sz="2000" u="none" cap="none" strike="noStrike">
                <a:solidFill>
                  <a:schemeClr val="lt1"/>
                </a:solidFill>
                <a:latin typeface="Calibri"/>
                <a:ea typeface="Calibri"/>
                <a:cs typeface="Calibri"/>
                <a:sym typeface="Calibri"/>
              </a:rPr>
              <a:t>n 1591 converted into a mosque and known as Fethiye Mosque (Turkish: Fethiye Camii, "mosque of the conquest") </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P</a:t>
            </a:r>
            <a:r>
              <a:rPr b="0" i="0" lang="en-US" sz="2000" u="none" cap="none" strike="noStrike">
                <a:solidFill>
                  <a:schemeClr val="lt1"/>
                </a:solidFill>
                <a:latin typeface="Calibri"/>
                <a:ea typeface="Calibri"/>
                <a:cs typeface="Calibri"/>
                <a:sym typeface="Calibri"/>
              </a:rPr>
              <a:t>artly a museum, is one of the most famous Greek Orthodox Byzantine churches</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O</a:t>
            </a:r>
            <a:r>
              <a:rPr b="0" i="0" lang="en-US" sz="2000" u="none" cap="none" strike="noStrike">
                <a:solidFill>
                  <a:schemeClr val="lt1"/>
                </a:solidFill>
                <a:latin typeface="Calibri"/>
                <a:ea typeface="Calibri"/>
                <a:cs typeface="Calibri"/>
                <a:sym typeface="Calibri"/>
              </a:rPr>
              <a:t>ne of the most important examples of Constantinople's Palaiologan architecture, and the last pre-Ottoman building to house the Ecumenical Patriarchate</a:t>
            </a:r>
          </a:p>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The</a:t>
            </a:r>
            <a:r>
              <a:rPr b="0" i="0" lang="en-US" sz="2000" u="none" cap="none" strike="noStrike">
                <a:solidFill>
                  <a:schemeClr val="lt1"/>
                </a:solidFill>
                <a:latin typeface="Calibri"/>
                <a:ea typeface="Calibri"/>
                <a:cs typeface="Calibri"/>
                <a:sym typeface="Calibri"/>
              </a:rPr>
              <a:t> largest amount of Byzantine mosaics in Istanbul after the Hagia Sophia and Chora Church.</a:t>
            </a:r>
          </a:p>
          <a:p>
            <a:pPr indent="-228600" lvl="0" marL="228600" marR="0" rtl="0" algn="just">
              <a:lnSpc>
                <a:spcPct val="90000"/>
              </a:lnSpc>
              <a:spcBef>
                <a:spcPts val="1000"/>
              </a:spcBef>
              <a:buClr>
                <a:schemeClr val="dk1"/>
              </a:buClr>
              <a:buSzPct val="100000"/>
              <a:buFont typeface="Arial"/>
              <a:buNone/>
            </a:pPr>
            <a:r>
              <a:t/>
            </a:r>
            <a:endParaRPr b="0" i="0" sz="2000" u="none" cap="none" strike="noStrike">
              <a:solidFill>
                <a:schemeClr val="lt1"/>
              </a:solidFill>
              <a:latin typeface="Calibri"/>
              <a:ea typeface="Calibri"/>
              <a:cs typeface="Calibri"/>
              <a:sym typeface="Calibri"/>
            </a:endParaRPr>
          </a:p>
        </p:txBody>
      </p:sp>
      <p:pic>
        <p:nvPicPr>
          <p:cNvPr id="178" name="Shape 178"/>
          <p:cNvPicPr preferRelativeResize="0"/>
          <p:nvPr/>
        </p:nvPicPr>
        <p:blipFill rotWithShape="1">
          <a:blip r:embed="rId3">
            <a:alphaModFix/>
          </a:blip>
          <a:srcRect b="0" l="0" r="0" t="0"/>
          <a:stretch/>
        </p:blipFill>
        <p:spPr>
          <a:xfrm>
            <a:off x="7404100" y="365125"/>
            <a:ext cx="4406900" cy="3305174"/>
          </a:xfrm>
          <a:prstGeom prst="rect">
            <a:avLst/>
          </a:prstGeom>
          <a:noFill/>
          <a:ln>
            <a:noFill/>
          </a:ln>
        </p:spPr>
      </p:pic>
      <p:pic>
        <p:nvPicPr>
          <p:cNvPr id="179" name="Shape 179"/>
          <p:cNvPicPr preferRelativeResize="0"/>
          <p:nvPr/>
        </p:nvPicPr>
        <p:blipFill rotWithShape="1">
          <a:blip r:embed="rId4">
            <a:alphaModFix/>
          </a:blip>
          <a:srcRect b="0" l="0" r="0" t="0"/>
          <a:stretch/>
        </p:blipFill>
        <p:spPr>
          <a:xfrm>
            <a:off x="7575550" y="3746498"/>
            <a:ext cx="4064000" cy="30480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Zeyrek Mosque</a:t>
            </a:r>
          </a:p>
        </p:txBody>
      </p:sp>
      <p:sp>
        <p:nvSpPr>
          <p:cNvPr id="185" name="Shape 185"/>
          <p:cNvSpPr txBox="1"/>
          <p:nvPr>
            <p:ph idx="1" type="body"/>
          </p:nvPr>
        </p:nvSpPr>
        <p:spPr>
          <a:xfrm>
            <a:off x="838200" y="1825625"/>
            <a:ext cx="5245100" cy="4029074"/>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O</a:t>
            </a:r>
            <a:r>
              <a:rPr b="0" i="0" lang="en-US" sz="1800" u="none" cap="none" strike="noStrike">
                <a:solidFill>
                  <a:schemeClr val="lt1"/>
                </a:solidFill>
                <a:latin typeface="Calibri"/>
                <a:ea typeface="Calibri"/>
                <a:cs typeface="Calibri"/>
                <a:sym typeface="Calibri"/>
              </a:rPr>
              <a:t>r Pantokrator Monastery (in Turkish: Pantokrator Manastırı)</a:t>
            </a:r>
          </a:p>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S</a:t>
            </a:r>
            <a:r>
              <a:rPr b="0" i="0" lang="en-US" sz="1800" u="none" cap="none" strike="noStrike">
                <a:solidFill>
                  <a:schemeClr val="lt1"/>
                </a:solidFill>
                <a:latin typeface="Calibri"/>
                <a:ea typeface="Calibri"/>
                <a:cs typeface="Calibri"/>
                <a:sym typeface="Calibri"/>
              </a:rPr>
              <a:t>ignificant mosque in Istanbul</a:t>
            </a:r>
          </a:p>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M</a:t>
            </a:r>
            <a:r>
              <a:rPr b="0" i="0" lang="en-US" sz="1800" u="none" cap="none" strike="noStrike">
                <a:solidFill>
                  <a:schemeClr val="lt1"/>
                </a:solidFill>
                <a:latin typeface="Calibri"/>
                <a:ea typeface="Calibri"/>
                <a:cs typeface="Calibri"/>
                <a:sym typeface="Calibri"/>
              </a:rPr>
              <a:t>ade of two former Eastern Orthodox churches and a chapel</a:t>
            </a:r>
          </a:p>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T</a:t>
            </a:r>
            <a:r>
              <a:rPr b="0" i="0" lang="en-US" sz="1800" u="none" cap="none" strike="noStrike">
                <a:solidFill>
                  <a:schemeClr val="lt1"/>
                </a:solidFill>
                <a:latin typeface="Calibri"/>
                <a:ea typeface="Calibri"/>
                <a:cs typeface="Calibri"/>
                <a:sym typeface="Calibri"/>
              </a:rPr>
              <a:t>ypical example of architecture of the Byzantine middle period in Constantinople </a:t>
            </a:r>
          </a:p>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A</a:t>
            </a:r>
            <a:r>
              <a:rPr b="0" i="0" lang="en-US" sz="1800" u="none" cap="none" strike="noStrike">
                <a:solidFill>
                  <a:schemeClr val="lt1"/>
                </a:solidFill>
                <a:latin typeface="Calibri"/>
                <a:ea typeface="Calibri"/>
                <a:cs typeface="Calibri"/>
                <a:sym typeface="Calibri"/>
              </a:rPr>
              <a:t>fter Hagia Sophia, the second largest religious edifice built by the Byzantines remaining in Istanbul.</a:t>
            </a:r>
          </a:p>
        </p:txBody>
      </p:sp>
      <p:pic>
        <p:nvPicPr>
          <p:cNvPr id="186" name="Shape 186"/>
          <p:cNvPicPr preferRelativeResize="0"/>
          <p:nvPr/>
        </p:nvPicPr>
        <p:blipFill rotWithShape="1">
          <a:blip r:embed="rId3">
            <a:alphaModFix/>
          </a:blip>
          <a:srcRect b="0" l="0" r="0" t="0"/>
          <a:stretch/>
        </p:blipFill>
        <p:spPr>
          <a:xfrm>
            <a:off x="1193800" y="4378280"/>
            <a:ext cx="3752700" cy="2589599"/>
          </a:xfrm>
          <a:prstGeom prst="rect">
            <a:avLst/>
          </a:prstGeom>
          <a:noFill/>
          <a:ln>
            <a:noFill/>
          </a:ln>
        </p:spPr>
      </p:pic>
      <p:pic>
        <p:nvPicPr>
          <p:cNvPr id="187" name="Shape 187"/>
          <p:cNvPicPr preferRelativeResize="0"/>
          <p:nvPr/>
        </p:nvPicPr>
        <p:blipFill rotWithShape="1">
          <a:blip r:embed="rId4">
            <a:alphaModFix/>
          </a:blip>
          <a:srcRect b="0" l="0" r="0" t="0"/>
          <a:stretch/>
        </p:blipFill>
        <p:spPr>
          <a:xfrm>
            <a:off x="6238087" y="1612906"/>
            <a:ext cx="5644200" cy="36321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838200" y="119061"/>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Chora Church</a:t>
            </a:r>
          </a:p>
        </p:txBody>
      </p:sp>
      <p:sp>
        <p:nvSpPr>
          <p:cNvPr id="193" name="Shape 193"/>
          <p:cNvSpPr txBox="1"/>
          <p:nvPr>
            <p:ph idx="1" type="body"/>
          </p:nvPr>
        </p:nvSpPr>
        <p:spPr>
          <a:xfrm>
            <a:off x="838200" y="1444625"/>
            <a:ext cx="6656400" cy="3417900"/>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lang="en-US" sz="1800">
                <a:solidFill>
                  <a:schemeClr val="lt1"/>
                </a:solidFill>
              </a:rPr>
              <a:t>E</a:t>
            </a:r>
            <a:r>
              <a:rPr b="0" i="0" lang="en-US" sz="1800" u="none" cap="none" strike="noStrike">
                <a:solidFill>
                  <a:schemeClr val="lt1"/>
                </a:solidFill>
                <a:latin typeface="Calibri"/>
                <a:ea typeface="Calibri"/>
                <a:cs typeface="Calibri"/>
                <a:sym typeface="Calibri"/>
              </a:rPr>
              <a:t>xtremely ancient Byzantine Greek Orthodox church preserved as a museum in the Edirnekapı neighborhood of Istanbul</a:t>
            </a:r>
          </a:p>
          <a:p>
            <a:pPr indent="-228600" lvl="0" marL="228600" marR="0" rtl="0" algn="just">
              <a:lnSpc>
                <a:spcPct val="90000"/>
              </a:lnSpc>
              <a:spcBef>
                <a:spcPts val="0"/>
              </a:spcBef>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In the 16th century, during the Ottoman era, the church was converted into a mosque; it became a museum in 1948</a:t>
            </a:r>
            <a:r>
              <a:rPr lang="en-US" sz="1800">
                <a:solidFill>
                  <a:schemeClr val="lt1"/>
                </a:solidFill>
              </a:rPr>
              <a:t> </a:t>
            </a:r>
            <a:r>
              <a:rPr b="0" i="0" lang="en-US" sz="1800" u="none" cap="none" strike="noStrike">
                <a:solidFill>
                  <a:schemeClr val="lt1"/>
                </a:solidFill>
                <a:latin typeface="Calibri"/>
                <a:ea typeface="Calibri"/>
                <a:cs typeface="Calibri"/>
                <a:sym typeface="Calibri"/>
              </a:rPr>
              <a:t>(</a:t>
            </a:r>
            <a:r>
              <a:rPr lang="en-US" sz="1800">
                <a:solidFill>
                  <a:schemeClr val="lt1"/>
                </a:solidFill>
              </a:rPr>
              <a:t>Again</a:t>
            </a:r>
            <a:r>
              <a:rPr b="0" i="0" lang="en-US" sz="1800" u="none" cap="none" strike="noStrike">
                <a:solidFill>
                  <a:schemeClr val="lt1"/>
                </a:solidFill>
                <a:latin typeface="Calibri"/>
                <a:ea typeface="Calibri"/>
                <a:cs typeface="Calibri"/>
                <a:sym typeface="Calibri"/>
              </a:rPr>
              <a:t>)</a:t>
            </a:r>
          </a:p>
          <a:p>
            <a:pPr indent="-228600" lvl="0" marL="228600" marR="0" rtl="0" algn="just">
              <a:lnSpc>
                <a:spcPct val="90000"/>
              </a:lnSpc>
              <a:spcBef>
                <a:spcPts val="0"/>
              </a:spcBef>
              <a:buClr>
                <a:schemeClr val="lt1"/>
              </a:buClr>
              <a:buSzPct val="100000"/>
              <a:buFont typeface="Arial"/>
              <a:buChar char="•"/>
            </a:pPr>
            <a:r>
              <a:rPr b="0" i="0" lang="en-US" sz="1800" u="none" cap="none" strike="noStrike">
                <a:solidFill>
                  <a:schemeClr val="lt1"/>
                </a:solidFill>
                <a:latin typeface="Calibri"/>
                <a:ea typeface="Calibri"/>
                <a:cs typeface="Calibri"/>
                <a:sym typeface="Calibri"/>
              </a:rPr>
              <a:t>The interior of the building is covered with some of the oldest and finest surviving Byzantine mosaics and frescoes; they were uncovered and restored after the building was secularized and turned into a museum.</a:t>
            </a:r>
          </a:p>
        </p:txBody>
      </p:sp>
      <p:pic>
        <p:nvPicPr>
          <p:cNvPr id="194" name="Shape 194"/>
          <p:cNvPicPr preferRelativeResize="0"/>
          <p:nvPr/>
        </p:nvPicPr>
        <p:blipFill rotWithShape="1">
          <a:blip r:embed="rId3">
            <a:alphaModFix/>
          </a:blip>
          <a:srcRect b="0" l="0" r="0" t="0"/>
          <a:stretch/>
        </p:blipFill>
        <p:spPr>
          <a:xfrm>
            <a:off x="2234150" y="4245375"/>
            <a:ext cx="3249300" cy="2439000"/>
          </a:xfrm>
          <a:prstGeom prst="rect">
            <a:avLst/>
          </a:prstGeom>
          <a:noFill/>
          <a:ln>
            <a:noFill/>
          </a:ln>
        </p:spPr>
      </p:pic>
      <p:pic>
        <p:nvPicPr>
          <p:cNvPr id="195" name="Shape 195"/>
          <p:cNvPicPr preferRelativeResize="0"/>
          <p:nvPr/>
        </p:nvPicPr>
        <p:blipFill rotWithShape="1">
          <a:blip r:embed="rId4">
            <a:alphaModFix/>
          </a:blip>
          <a:srcRect b="0" l="0" r="0" t="0"/>
          <a:stretch/>
        </p:blipFill>
        <p:spPr>
          <a:xfrm>
            <a:off x="7675900" y="622149"/>
            <a:ext cx="4302600" cy="57369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Bodrum Mosque</a:t>
            </a:r>
          </a:p>
        </p:txBody>
      </p:sp>
      <p:sp>
        <p:nvSpPr>
          <p:cNvPr id="201" name="Shape 201"/>
          <p:cNvSpPr txBox="1"/>
          <p:nvPr>
            <p:ph idx="1" type="body"/>
          </p:nvPr>
        </p:nvSpPr>
        <p:spPr>
          <a:xfrm>
            <a:off x="838200" y="1825625"/>
            <a:ext cx="4648199" cy="3787775"/>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spcAft>
                <a:spcPts val="0"/>
              </a:spcAft>
              <a:buClr>
                <a:schemeClr val="lt1"/>
              </a:buClr>
              <a:buSzPct val="100000"/>
              <a:buFont typeface="Arial"/>
              <a:buChar char="•"/>
            </a:pPr>
            <a:r>
              <a:rPr lang="en-US" sz="2000">
                <a:solidFill>
                  <a:schemeClr val="lt1"/>
                </a:solidFill>
              </a:rPr>
              <a:t>The palace of Myrelaion was built on top of a giant fifth century rotunda which, with an external diameter of 41.8 meters, was the second largest, after the Roman Pantheon, in the ancient world. In the tenth century the rotunda was not used anymore, and then it was converted - possibly by Romanos himself - into a cistern by covering its interior with a vaulted system carried by at least 70 columns. Near the palace the Emperor built a church, which he intended from the beginning to use as burial place for his family.</a:t>
            </a:r>
          </a:p>
          <a:p>
            <a:pPr indent="0" lvl="0" marL="0" marR="0" rtl="0" algn="just">
              <a:lnSpc>
                <a:spcPct val="90000"/>
              </a:lnSpc>
              <a:spcBef>
                <a:spcPts val="1000"/>
              </a:spcBef>
              <a:buClr>
                <a:schemeClr val="dk1"/>
              </a:buClr>
              <a:buSzPct val="25000"/>
              <a:buFont typeface="Arial"/>
              <a:buNone/>
            </a:pPr>
            <a:r>
              <a:t/>
            </a:r>
            <a:endParaRPr b="0" i="0" sz="2000" u="none" cap="none" strike="noStrike">
              <a:solidFill>
                <a:schemeClr val="lt1"/>
              </a:solidFill>
              <a:latin typeface="Calibri"/>
              <a:ea typeface="Calibri"/>
              <a:cs typeface="Calibri"/>
              <a:sym typeface="Calibri"/>
            </a:endParaRPr>
          </a:p>
        </p:txBody>
      </p:sp>
      <p:pic>
        <p:nvPicPr>
          <p:cNvPr id="202" name="Shape 202"/>
          <p:cNvPicPr preferRelativeResize="0"/>
          <p:nvPr/>
        </p:nvPicPr>
        <p:blipFill rotWithShape="1">
          <a:blip r:embed="rId3">
            <a:alphaModFix/>
          </a:blip>
          <a:srcRect b="0" l="0" r="0" t="0"/>
          <a:stretch/>
        </p:blipFill>
        <p:spPr>
          <a:xfrm>
            <a:off x="5657150" y="1283250"/>
            <a:ext cx="6462600" cy="4291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2029699" y="355500"/>
            <a:ext cx="100368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Georgia"/>
              <a:buNone/>
            </a:pPr>
            <a:r>
              <a:rPr b="0" i="0" lang="en-US" sz="4400" u="none" cap="none" strike="noStrike">
                <a:solidFill>
                  <a:schemeClr val="lt1"/>
                </a:solidFill>
                <a:latin typeface="Georgia"/>
                <a:ea typeface="Georgia"/>
                <a:cs typeface="Georgia"/>
                <a:sym typeface="Georgia"/>
              </a:rPr>
              <a:t>Column of Constantine</a:t>
            </a:r>
            <a:br>
              <a:rPr b="0" i="0" lang="en-US" sz="4400" u="none" cap="none" strike="noStrike">
                <a:solidFill>
                  <a:schemeClr val="dk1"/>
                </a:solidFill>
                <a:latin typeface="Calibri"/>
                <a:ea typeface="Calibri"/>
                <a:cs typeface="Calibri"/>
                <a:sym typeface="Calibri"/>
              </a:rPr>
            </a:br>
          </a:p>
        </p:txBody>
      </p:sp>
      <p:sp>
        <p:nvSpPr>
          <p:cNvPr id="91" name="Shape 91"/>
          <p:cNvSpPr txBox="1"/>
          <p:nvPr>
            <p:ph idx="1" type="body"/>
          </p:nvPr>
        </p:nvSpPr>
        <p:spPr>
          <a:xfrm>
            <a:off x="2029691" y="1208529"/>
            <a:ext cx="7751100" cy="4351200"/>
          </a:xfrm>
          <a:prstGeom prst="rect">
            <a:avLst/>
          </a:prstGeom>
          <a:noFill/>
          <a:ln>
            <a:noFill/>
          </a:ln>
        </p:spPr>
        <p:txBody>
          <a:bodyPr anchorCtr="0" anchor="t" bIns="45700" lIns="91425" rIns="91425" tIns="45700">
            <a:noAutofit/>
          </a:bodyPr>
          <a:lstStyle/>
          <a:p>
            <a:pPr indent="-228600" lvl="0" marL="228600" marR="0" rtl="0" algn="just">
              <a:lnSpc>
                <a:spcPct val="70000"/>
              </a:lnSpc>
              <a:spcBef>
                <a:spcPts val="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The column was dedicated on May 11, 330 AD, with a mix of Christian and pagan ceremonies.</a:t>
            </a:r>
          </a:p>
          <a:p>
            <a:pPr indent="-228600" lvl="0" marL="228600" marR="0" rtl="0" algn="just">
              <a:lnSpc>
                <a:spcPct val="70000"/>
              </a:lnSpc>
              <a:spcBef>
                <a:spcPts val="100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The center of the Forum of Constantine </a:t>
            </a:r>
          </a:p>
          <a:p>
            <a:pPr indent="-228600" lvl="0" marL="228600" marR="0" rtl="0" algn="just">
              <a:lnSpc>
                <a:spcPct val="70000"/>
              </a:lnSpc>
              <a:spcBef>
                <a:spcPts val="100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An oval forum situated outside the city walls in the vicinity of what may have been the west gate of Antoninia</a:t>
            </a:r>
          </a:p>
          <a:p>
            <a:pPr indent="-228600" lvl="0" marL="228600" marR="0" rtl="0" algn="just">
              <a:lnSpc>
                <a:spcPct val="70000"/>
              </a:lnSpc>
              <a:spcBef>
                <a:spcPts val="100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50 meters tall, constructed of several cylindrical porphyry blocks</a:t>
            </a:r>
          </a:p>
          <a:p>
            <a:pPr indent="-228600" lvl="0" marL="228600" marR="0" rtl="0" algn="just">
              <a:lnSpc>
                <a:spcPct val="70000"/>
              </a:lnSpc>
              <a:spcBef>
                <a:spcPts val="100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These blocks were surmounted by a statue of Constantine in the figure of Apollo</a:t>
            </a:r>
          </a:p>
          <a:p>
            <a:pPr indent="-228600" lvl="0" marL="228600" marR="0" rtl="0" algn="just">
              <a:lnSpc>
                <a:spcPct val="70000"/>
              </a:lnSpc>
              <a:spcBef>
                <a:spcPts val="1000"/>
              </a:spcBef>
              <a:spcAft>
                <a:spcPts val="0"/>
              </a:spcAft>
              <a:buClr>
                <a:schemeClr val="lt1"/>
              </a:buClr>
              <a:buSzPct val="98000"/>
              <a:buFont typeface="Arial"/>
              <a:buChar char="•"/>
            </a:pPr>
            <a:r>
              <a:rPr b="0" i="0" lang="en-US" sz="1960" u="none" cap="none" strike="noStrike">
                <a:solidFill>
                  <a:schemeClr val="lt1"/>
                </a:solidFill>
                <a:latin typeface="Calibri"/>
                <a:ea typeface="Calibri"/>
                <a:cs typeface="Calibri"/>
                <a:sym typeface="Calibri"/>
              </a:rPr>
              <a:t> The orb he carried was said to contain a fragment of the True Cross.</a:t>
            </a:r>
          </a:p>
          <a:p>
            <a:pPr indent="-228600" lvl="0" marL="228600" marR="0" rtl="0" algn="l">
              <a:lnSpc>
                <a:spcPct val="70000"/>
              </a:lnSpc>
              <a:spcBef>
                <a:spcPts val="1000"/>
              </a:spcBef>
              <a:buClr>
                <a:schemeClr val="dk1"/>
              </a:buClr>
              <a:buSzPct val="98000"/>
              <a:buFont typeface="Arial"/>
              <a:buNone/>
            </a:pPr>
            <a:r>
              <a:t/>
            </a:r>
            <a:endParaRPr b="0" i="0" sz="1960" u="none" cap="none" strike="noStrike">
              <a:solidFill>
                <a:schemeClr val="dk1"/>
              </a:solidFill>
              <a:latin typeface="Calibri"/>
              <a:ea typeface="Calibri"/>
              <a:cs typeface="Calibri"/>
              <a:sym typeface="Calibri"/>
            </a:endParaRPr>
          </a:p>
        </p:txBody>
      </p:sp>
      <p:pic>
        <p:nvPicPr>
          <p:cNvPr id="92" name="Shape 92"/>
          <p:cNvPicPr preferRelativeResize="0"/>
          <p:nvPr/>
        </p:nvPicPr>
        <p:blipFill rotWithShape="1">
          <a:blip r:embed="rId3">
            <a:alphaModFix/>
          </a:blip>
          <a:srcRect b="0" l="0" r="0" t="0"/>
          <a:stretch/>
        </p:blipFill>
        <p:spPr>
          <a:xfrm>
            <a:off x="9886896" y="0"/>
            <a:ext cx="2305102" cy="6858000"/>
          </a:xfrm>
          <a:prstGeom prst="rect">
            <a:avLst/>
          </a:prstGeom>
          <a:noFill/>
          <a:ln>
            <a:noFill/>
          </a:ln>
        </p:spPr>
      </p:pic>
      <p:pic>
        <p:nvPicPr>
          <p:cNvPr id="93" name="Shape 93"/>
          <p:cNvPicPr preferRelativeResize="0"/>
          <p:nvPr/>
        </p:nvPicPr>
        <p:blipFill rotWithShape="1">
          <a:blip r:embed="rId4">
            <a:alphaModFix/>
          </a:blip>
          <a:srcRect b="0" l="0" r="0" t="0"/>
          <a:stretch/>
        </p:blipFill>
        <p:spPr>
          <a:xfrm>
            <a:off x="4" y="0"/>
            <a:ext cx="2003100" cy="68580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Georgia"/>
              <a:buNone/>
            </a:pPr>
            <a:r>
              <a:rPr b="0" i="0" lang="en-US" sz="4400" u="none" cap="none" strike="noStrike">
                <a:solidFill>
                  <a:schemeClr val="lt1"/>
                </a:solidFill>
                <a:latin typeface="Georgia"/>
                <a:ea typeface="Georgia"/>
                <a:cs typeface="Georgia"/>
                <a:sym typeface="Georgia"/>
              </a:rPr>
              <a:t>Hippodrome of Constantinople</a:t>
            </a:r>
          </a:p>
        </p:txBody>
      </p:sp>
      <p:sp>
        <p:nvSpPr>
          <p:cNvPr id="99" name="Shape 99"/>
          <p:cNvSpPr txBox="1"/>
          <p:nvPr>
            <p:ph idx="1" type="body"/>
          </p:nvPr>
        </p:nvSpPr>
        <p:spPr>
          <a:xfrm>
            <a:off x="838200" y="1825625"/>
            <a:ext cx="7196527" cy="4351338"/>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Calibri"/>
              <a:buChar char="•"/>
            </a:pPr>
            <a:r>
              <a:rPr b="0" i="0" lang="en-US" sz="2000" u="none" cap="none" strike="noStrike">
                <a:solidFill>
                  <a:schemeClr val="lt1"/>
                </a:solidFill>
              </a:rPr>
              <a:t> Horse racing and chariot racing were popular pastimes in the ancient world and hippodromes were common features of Greek cities in the Hellenistic, Roman and Byzantine eras.</a:t>
            </a:r>
          </a:p>
        </p:txBody>
      </p:sp>
      <p:pic>
        <p:nvPicPr>
          <p:cNvPr id="100" name="Shape 100"/>
          <p:cNvPicPr preferRelativeResize="0"/>
          <p:nvPr/>
        </p:nvPicPr>
        <p:blipFill rotWithShape="1">
          <a:blip r:embed="rId3">
            <a:alphaModFix/>
          </a:blip>
          <a:srcRect b="0" l="0" r="0" t="0"/>
          <a:stretch/>
        </p:blipFill>
        <p:spPr>
          <a:xfrm>
            <a:off x="8346828" y="2329732"/>
            <a:ext cx="3845100" cy="4354500"/>
          </a:xfrm>
          <a:prstGeom prst="rect">
            <a:avLst/>
          </a:prstGeom>
          <a:noFill/>
          <a:ln>
            <a:noFill/>
          </a:ln>
        </p:spPr>
      </p:pic>
      <p:pic>
        <p:nvPicPr>
          <p:cNvPr id="101" name="Shape 101"/>
          <p:cNvPicPr preferRelativeResize="0"/>
          <p:nvPr/>
        </p:nvPicPr>
        <p:blipFill rotWithShape="1">
          <a:blip r:embed="rId4">
            <a:alphaModFix/>
          </a:blip>
          <a:srcRect b="0" l="0" r="0" t="0"/>
          <a:stretch/>
        </p:blipFill>
        <p:spPr>
          <a:xfrm>
            <a:off x="2097999" y="3057049"/>
            <a:ext cx="4677000" cy="37431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Walled Obelisk</a:t>
            </a:r>
          </a:p>
        </p:txBody>
      </p:sp>
      <p:sp>
        <p:nvSpPr>
          <p:cNvPr id="107" name="Shape 107"/>
          <p:cNvSpPr txBox="1"/>
          <p:nvPr>
            <p:ph idx="1" type="body"/>
          </p:nvPr>
        </p:nvSpPr>
        <p:spPr>
          <a:xfrm>
            <a:off x="838200" y="1825625"/>
            <a:ext cx="6941694" cy="4351338"/>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b="0" i="0" lang="en-US" sz="2400" u="none" cap="none" strike="noStrike">
                <a:solidFill>
                  <a:schemeClr val="lt1"/>
                </a:solidFill>
                <a:latin typeface="Calibri"/>
                <a:ea typeface="Calibri"/>
                <a:cs typeface="Calibri"/>
                <a:sym typeface="Calibri"/>
              </a:rPr>
              <a:t> Situated near the Serpentine Column at the southern side of the Hippodrome of Constantinople (now Sultanahmet Square) in Istanbul, Turkey. Its original construction date is unknown, but it is named after Constantine VII, who repaired it in the tenth century.</a:t>
            </a:r>
          </a:p>
        </p:txBody>
      </p:sp>
      <p:pic>
        <p:nvPicPr>
          <p:cNvPr id="108" name="Shape 108"/>
          <p:cNvPicPr preferRelativeResize="0"/>
          <p:nvPr/>
        </p:nvPicPr>
        <p:blipFill rotWithShape="1">
          <a:blip r:embed="rId3">
            <a:alphaModFix/>
          </a:blip>
          <a:srcRect b="0" l="0" r="0" t="3688"/>
          <a:stretch/>
        </p:blipFill>
        <p:spPr>
          <a:xfrm>
            <a:off x="9263100" y="0"/>
            <a:ext cx="2928900" cy="67956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Milion</a:t>
            </a:r>
          </a:p>
        </p:txBody>
      </p:sp>
      <p:sp>
        <p:nvSpPr>
          <p:cNvPr id="114" name="Shape 114"/>
          <p:cNvSpPr txBox="1"/>
          <p:nvPr>
            <p:ph idx="1" type="body"/>
          </p:nvPr>
        </p:nvSpPr>
        <p:spPr>
          <a:xfrm>
            <a:off x="838200" y="1825624"/>
            <a:ext cx="8290810" cy="4380303"/>
          </a:xfrm>
          <a:prstGeom prst="rect">
            <a:avLst/>
          </a:prstGeom>
          <a:noFill/>
          <a:ln>
            <a:noFill/>
          </a:ln>
        </p:spPr>
        <p:txBody>
          <a:bodyPr anchorCtr="0" anchor="t" bIns="45700" lIns="91425" rIns="91425" tIns="45700">
            <a:noAutofit/>
          </a:bodyPr>
          <a:lstStyle/>
          <a:p>
            <a:pPr indent="-234950" lvl="0" marL="228600" marR="0" rtl="0" algn="just">
              <a:lnSpc>
                <a:spcPct val="90000"/>
              </a:lnSpc>
              <a:spcBef>
                <a:spcPts val="0"/>
              </a:spcBef>
              <a:buClr>
                <a:schemeClr val="lt1"/>
              </a:buClr>
              <a:buSzPct val="100000"/>
              <a:buFont typeface="Arial"/>
              <a:buChar char="•"/>
            </a:pPr>
            <a:r>
              <a:rPr b="0" i="0" lang="en-US" sz="2100" u="none" cap="none" strike="noStrike">
                <a:solidFill>
                  <a:schemeClr val="lt1"/>
                </a:solidFill>
                <a:latin typeface="Calibri"/>
                <a:ea typeface="Calibri"/>
                <a:cs typeface="Calibri"/>
                <a:sym typeface="Calibri"/>
              </a:rPr>
              <a:t>(Greek: Μίλιον or Μίλλιον, Míllion; Turkish: Milyon taşı)</a:t>
            </a:r>
          </a:p>
          <a:p>
            <a:pPr indent="-234950" lvl="0" marL="228600" marR="0" rtl="0" algn="just">
              <a:lnSpc>
                <a:spcPct val="90000"/>
              </a:lnSpc>
              <a:spcBef>
                <a:spcPts val="0"/>
              </a:spcBef>
              <a:buClr>
                <a:schemeClr val="lt1"/>
              </a:buClr>
              <a:buSzPct val="100000"/>
              <a:buFont typeface="Arial"/>
              <a:buChar char="•"/>
            </a:pPr>
            <a:r>
              <a:rPr b="0" i="0" lang="en-US" sz="2100" u="none" cap="none" strike="noStrike">
                <a:solidFill>
                  <a:schemeClr val="lt1"/>
                </a:solidFill>
                <a:latin typeface="Calibri"/>
                <a:ea typeface="Calibri"/>
                <a:cs typeface="Calibri"/>
                <a:sym typeface="Calibri"/>
              </a:rPr>
              <a:t>was a monument erected in the early 4th century AD in Constantinople (modern-day Istanbul, Turkey). It was the Byzantine zero-mile marker, the starting-place for the measurement of distances for all the roads leading to the cities of the Byzantine Empire</a:t>
            </a:r>
          </a:p>
          <a:p>
            <a:pPr indent="-234950" lvl="0" marL="228600" marR="0" rtl="0" algn="just">
              <a:lnSpc>
                <a:spcPct val="90000"/>
              </a:lnSpc>
              <a:spcBef>
                <a:spcPts val="0"/>
              </a:spcBef>
              <a:buClr>
                <a:schemeClr val="lt1"/>
              </a:buClr>
              <a:buSzPct val="100000"/>
              <a:buFont typeface="Arial"/>
              <a:buChar char="•"/>
            </a:pPr>
            <a:r>
              <a:rPr lang="en-US" sz="2100">
                <a:solidFill>
                  <a:schemeClr val="lt1"/>
                </a:solidFill>
              </a:rPr>
              <a:t>S</a:t>
            </a:r>
            <a:r>
              <a:rPr b="0" i="0" lang="en-US" sz="2100" u="none" cap="none" strike="noStrike">
                <a:solidFill>
                  <a:schemeClr val="lt1"/>
                </a:solidFill>
                <a:latin typeface="Calibri"/>
                <a:ea typeface="Calibri"/>
                <a:cs typeface="Calibri"/>
                <a:sym typeface="Calibri"/>
              </a:rPr>
              <a:t>ame function as the Golden Milestone (Milliarium Aureum) in Rome's forum</a:t>
            </a:r>
          </a:p>
          <a:p>
            <a:pPr indent="-234950" lvl="0" marL="228600" marR="0" rtl="0" algn="just">
              <a:lnSpc>
                <a:spcPct val="90000"/>
              </a:lnSpc>
              <a:spcBef>
                <a:spcPts val="0"/>
              </a:spcBef>
              <a:buClr>
                <a:schemeClr val="lt1"/>
              </a:buClr>
              <a:buSzPct val="100000"/>
              <a:buFont typeface="Arial"/>
              <a:buChar char="•"/>
            </a:pPr>
            <a:r>
              <a:rPr b="0" i="0" lang="en-US" sz="2100" u="none" cap="none" strike="noStrike">
                <a:solidFill>
                  <a:schemeClr val="lt1"/>
                </a:solidFill>
                <a:latin typeface="Calibri"/>
                <a:ea typeface="Calibri"/>
                <a:cs typeface="Calibri"/>
                <a:sym typeface="Calibri"/>
              </a:rPr>
              <a:t>The domed building of the Milion rested on four large arches, and it was expanded and decorated with several statues and paintings. </a:t>
            </a:r>
          </a:p>
          <a:p>
            <a:pPr indent="-234950" lvl="0" marL="228600" marR="0" rtl="0" algn="just">
              <a:lnSpc>
                <a:spcPct val="90000"/>
              </a:lnSpc>
              <a:spcBef>
                <a:spcPts val="0"/>
              </a:spcBef>
              <a:buClr>
                <a:schemeClr val="lt1"/>
              </a:buClr>
              <a:buSzPct val="100000"/>
              <a:buFont typeface="Arial"/>
              <a:buChar char="•"/>
            </a:pPr>
            <a:r>
              <a:rPr lang="en-US" sz="2100">
                <a:solidFill>
                  <a:schemeClr val="lt1"/>
                </a:solidFill>
              </a:rPr>
              <a:t>H</a:t>
            </a:r>
            <a:r>
              <a:rPr b="0" i="0" lang="en-US" sz="2100" u="none" cap="none" strike="noStrike">
                <a:solidFill>
                  <a:schemeClr val="lt1"/>
                </a:solidFill>
                <a:latin typeface="Calibri"/>
                <a:ea typeface="Calibri"/>
                <a:cs typeface="Calibri"/>
                <a:sym typeface="Calibri"/>
              </a:rPr>
              <a:t>ad disappeared by the start of the 16th century</a:t>
            </a:r>
          </a:p>
        </p:txBody>
      </p:sp>
      <p:pic>
        <p:nvPicPr>
          <p:cNvPr id="115" name="Shape 115"/>
          <p:cNvPicPr preferRelativeResize="0"/>
          <p:nvPr/>
        </p:nvPicPr>
        <p:blipFill rotWithShape="1">
          <a:blip r:embed="rId3">
            <a:alphaModFix/>
          </a:blip>
          <a:srcRect b="0" l="0" r="0" t="0"/>
          <a:stretch/>
        </p:blipFill>
        <p:spPr>
          <a:xfrm>
            <a:off x="9518754" y="641606"/>
            <a:ext cx="2523343" cy="5160237"/>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Georgia"/>
              <a:buNone/>
            </a:pPr>
            <a:r>
              <a:rPr b="0" i="0" lang="en-US" sz="4400" u="none" cap="none" strike="noStrike">
                <a:solidFill>
                  <a:schemeClr val="lt1"/>
                </a:solidFill>
                <a:latin typeface="Georgia"/>
                <a:ea typeface="Georgia"/>
                <a:cs typeface="Georgia"/>
                <a:sym typeface="Georgia"/>
              </a:rPr>
              <a:t>Maiden's Tower</a:t>
            </a:r>
          </a:p>
        </p:txBody>
      </p:sp>
      <p:sp>
        <p:nvSpPr>
          <p:cNvPr id="121" name="Shape 121"/>
          <p:cNvSpPr txBox="1"/>
          <p:nvPr>
            <p:ph idx="1" type="body"/>
          </p:nvPr>
        </p:nvSpPr>
        <p:spPr>
          <a:xfrm>
            <a:off x="838200" y="2092325"/>
            <a:ext cx="10515599" cy="4351338"/>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b="0" i="0" lang="en-US" sz="2400" u="none" cap="none" strike="noStrike">
                <a:solidFill>
                  <a:schemeClr val="lt1"/>
                </a:solidFill>
                <a:latin typeface="Calibri"/>
                <a:ea typeface="Calibri"/>
                <a:cs typeface="Calibri"/>
                <a:sym typeface="Calibri"/>
              </a:rPr>
              <a:t>(Turkish: </a:t>
            </a:r>
            <a:r>
              <a:rPr b="0" i="1" lang="en-US" sz="2400" u="none" cap="none" strike="noStrike">
                <a:solidFill>
                  <a:schemeClr val="lt1"/>
                </a:solidFill>
                <a:latin typeface="Calibri"/>
                <a:ea typeface="Calibri"/>
                <a:cs typeface="Calibri"/>
                <a:sym typeface="Calibri"/>
              </a:rPr>
              <a:t>Kız Kulesi</a:t>
            </a:r>
            <a:r>
              <a:rPr b="0" i="0" lang="en-US" sz="2400" u="none" cap="none" strike="noStrike">
                <a:solidFill>
                  <a:schemeClr val="lt1"/>
                </a:solidFill>
                <a:latin typeface="Calibri"/>
                <a:ea typeface="Calibri"/>
                <a:cs typeface="Calibri"/>
                <a:sym typeface="Calibri"/>
              </a:rPr>
              <a:t>)</a:t>
            </a:r>
          </a:p>
          <a:p>
            <a:pPr indent="-228600" lvl="0" marL="228600" marR="0" rtl="0" algn="just">
              <a:lnSpc>
                <a:spcPct val="90000"/>
              </a:lnSpc>
              <a:spcBef>
                <a:spcPts val="0"/>
              </a:spcBef>
              <a:buClr>
                <a:schemeClr val="lt1"/>
              </a:buClr>
              <a:buSzPct val="100000"/>
              <a:buFont typeface="Arial"/>
              <a:buChar char="•"/>
            </a:pPr>
            <a:r>
              <a:rPr lang="en-US" sz="2400">
                <a:solidFill>
                  <a:schemeClr val="lt1"/>
                </a:solidFill>
              </a:rPr>
              <a:t>A</a:t>
            </a:r>
            <a:r>
              <a:rPr b="0" i="0" lang="en-US" sz="2400" u="none" cap="none" strike="noStrike">
                <a:solidFill>
                  <a:schemeClr val="lt1"/>
                </a:solidFill>
                <a:latin typeface="Calibri"/>
                <a:ea typeface="Calibri"/>
                <a:cs typeface="Calibri"/>
                <a:sym typeface="Calibri"/>
              </a:rPr>
              <a:t>lso known as </a:t>
            </a:r>
            <a:r>
              <a:rPr b="1" i="0" lang="en-US" sz="2400" u="none" cap="none" strike="noStrike">
                <a:solidFill>
                  <a:schemeClr val="lt1"/>
                </a:solidFill>
                <a:latin typeface="Calibri"/>
                <a:ea typeface="Calibri"/>
                <a:cs typeface="Calibri"/>
                <a:sym typeface="Calibri"/>
              </a:rPr>
              <a:t>Leander's Tower</a:t>
            </a:r>
            <a:r>
              <a:rPr b="0" i="0" lang="en-US" sz="2400" u="none" cap="none" strike="noStrike">
                <a:solidFill>
                  <a:schemeClr val="lt1"/>
                </a:solidFill>
                <a:latin typeface="Calibri"/>
                <a:ea typeface="Calibri"/>
                <a:cs typeface="Calibri"/>
                <a:sym typeface="Calibri"/>
              </a:rPr>
              <a:t> (</a:t>
            </a:r>
            <a:r>
              <a:rPr b="0" i="1" lang="en-US" sz="2400" u="none" cap="none" strike="noStrike">
                <a:solidFill>
                  <a:schemeClr val="lt1"/>
                </a:solidFill>
                <a:latin typeface="Calibri"/>
                <a:ea typeface="Calibri"/>
                <a:cs typeface="Calibri"/>
                <a:sym typeface="Calibri"/>
              </a:rPr>
              <a:t>Tower of Leandros</a:t>
            </a:r>
            <a:r>
              <a:rPr b="0" i="0" lang="en-US" sz="2400" u="none" cap="none" strike="noStrike">
                <a:solidFill>
                  <a:schemeClr val="lt1"/>
                </a:solidFill>
                <a:latin typeface="Calibri"/>
                <a:ea typeface="Calibri"/>
                <a:cs typeface="Calibri"/>
                <a:sym typeface="Calibri"/>
              </a:rPr>
              <a:t>) since the medieval Byzantine period, is a tower lying on a small islet located at the southern entrance of the Bosporus strait 200 m (220 yd.) from the coast of Üsküdar in Istanbul, Turkey.</a:t>
            </a:r>
          </a:p>
        </p:txBody>
      </p:sp>
      <p:pic>
        <p:nvPicPr>
          <p:cNvPr id="122" name="Shape 122"/>
          <p:cNvPicPr preferRelativeResize="0"/>
          <p:nvPr/>
        </p:nvPicPr>
        <p:blipFill rotWithShape="1">
          <a:blip r:embed="rId3">
            <a:alphaModFix/>
          </a:blip>
          <a:srcRect b="0" l="0" r="0" t="0"/>
          <a:stretch/>
        </p:blipFill>
        <p:spPr>
          <a:xfrm>
            <a:off x="1511900" y="4048850"/>
            <a:ext cx="3672600" cy="2476500"/>
          </a:xfrm>
          <a:prstGeom prst="rect">
            <a:avLst/>
          </a:prstGeom>
          <a:noFill/>
          <a:ln>
            <a:noFill/>
          </a:ln>
        </p:spPr>
      </p:pic>
      <p:pic>
        <p:nvPicPr>
          <p:cNvPr id="123" name="Shape 123"/>
          <p:cNvPicPr preferRelativeResize="0"/>
          <p:nvPr/>
        </p:nvPicPr>
        <p:blipFill rotWithShape="1">
          <a:blip r:embed="rId4">
            <a:alphaModFix/>
          </a:blip>
          <a:srcRect b="0" l="0" r="0" t="0"/>
          <a:stretch/>
        </p:blipFill>
        <p:spPr>
          <a:xfrm>
            <a:off x="6942100" y="4048912"/>
            <a:ext cx="3738000" cy="24765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Serpent Column</a:t>
            </a:r>
          </a:p>
        </p:txBody>
      </p:sp>
      <p:sp>
        <p:nvSpPr>
          <p:cNvPr id="129" name="Shape 129"/>
          <p:cNvSpPr txBox="1"/>
          <p:nvPr>
            <p:ph idx="1" type="body"/>
          </p:nvPr>
        </p:nvSpPr>
        <p:spPr>
          <a:xfrm>
            <a:off x="838200" y="1825625"/>
            <a:ext cx="7181538" cy="4351338"/>
          </a:xfrm>
          <a:prstGeom prst="rect">
            <a:avLst/>
          </a:prstGeom>
          <a:noFill/>
          <a:ln>
            <a:noFill/>
          </a:ln>
        </p:spPr>
        <p:txBody>
          <a:bodyPr anchorCtr="0" anchor="t" bIns="45700" lIns="91425" rIns="91425" tIns="45700">
            <a:noAutofit/>
          </a:bodyPr>
          <a:lstStyle/>
          <a:p>
            <a:pPr indent="-234950" lvl="0" marL="228600" marR="0" rtl="0" algn="just">
              <a:lnSpc>
                <a:spcPct val="90000"/>
              </a:lnSpc>
              <a:spcBef>
                <a:spcPts val="0"/>
              </a:spcBef>
              <a:buClr>
                <a:schemeClr val="lt1"/>
              </a:buClr>
              <a:buSzPct val="100000"/>
              <a:buFont typeface="Arial"/>
              <a:buChar char="•"/>
            </a:pPr>
            <a:r>
              <a:rPr lang="en-US" sz="2100">
                <a:solidFill>
                  <a:schemeClr val="lt1"/>
                </a:solidFill>
              </a:rPr>
              <a:t>A</a:t>
            </a:r>
            <a:r>
              <a:rPr b="0" i="0" lang="en-US" sz="2100" u="none" cap="none" strike="noStrike">
                <a:solidFill>
                  <a:schemeClr val="lt1"/>
                </a:solidFill>
                <a:latin typeface="Calibri"/>
                <a:ea typeface="Calibri"/>
                <a:cs typeface="Calibri"/>
                <a:sym typeface="Calibri"/>
              </a:rPr>
              <a:t>lso known as the Delphi Tripod, or Plataean Tripod, </a:t>
            </a:r>
          </a:p>
          <a:p>
            <a:pPr indent="-234950" lvl="0" marL="228600" marR="0" rtl="0" algn="just">
              <a:lnSpc>
                <a:spcPct val="90000"/>
              </a:lnSpc>
              <a:spcBef>
                <a:spcPts val="0"/>
              </a:spcBef>
              <a:buClr>
                <a:schemeClr val="lt1"/>
              </a:buClr>
              <a:buSzPct val="100000"/>
              <a:buFont typeface="Arial"/>
              <a:buChar char="•"/>
            </a:pPr>
            <a:r>
              <a:rPr lang="en-US" sz="2100">
                <a:solidFill>
                  <a:schemeClr val="lt1"/>
                </a:solidFill>
              </a:rPr>
              <a:t>A</a:t>
            </a:r>
            <a:r>
              <a:rPr b="0" i="0" lang="en-US" sz="2100" u="none" cap="none" strike="noStrike">
                <a:solidFill>
                  <a:schemeClr val="lt1"/>
                </a:solidFill>
                <a:latin typeface="Calibri"/>
                <a:ea typeface="Calibri"/>
                <a:cs typeface="Calibri"/>
                <a:sym typeface="Calibri"/>
              </a:rPr>
              <a:t>ncient bronze column at the Hippodrome of Constantinople </a:t>
            </a:r>
          </a:p>
          <a:p>
            <a:pPr indent="-234950" lvl="0" marL="228600" marR="0" rtl="0" algn="just">
              <a:lnSpc>
                <a:spcPct val="90000"/>
              </a:lnSpc>
              <a:spcBef>
                <a:spcPts val="0"/>
              </a:spcBef>
              <a:buClr>
                <a:schemeClr val="lt1"/>
              </a:buClr>
              <a:buSzPct val="100000"/>
              <a:buFont typeface="Arial"/>
              <a:buChar char="•"/>
            </a:pPr>
            <a:r>
              <a:rPr b="0" i="0" lang="en-US" sz="2100" u="none" cap="none" strike="noStrike">
                <a:solidFill>
                  <a:schemeClr val="lt1"/>
                </a:solidFill>
                <a:latin typeface="Calibri"/>
                <a:ea typeface="Calibri"/>
                <a:cs typeface="Calibri"/>
                <a:sym typeface="Calibri"/>
              </a:rPr>
              <a:t>It is part of an ancient Greek sacrificial tripod, originally in Delphi and relocated to Constantinople by Constantine I the Great in 324</a:t>
            </a:r>
          </a:p>
          <a:p>
            <a:pPr indent="-234950" lvl="0" marL="228600" marR="0" rtl="0" algn="just">
              <a:lnSpc>
                <a:spcPct val="90000"/>
              </a:lnSpc>
              <a:spcBef>
                <a:spcPts val="0"/>
              </a:spcBef>
              <a:buClr>
                <a:schemeClr val="lt1"/>
              </a:buClr>
              <a:buSzPct val="100000"/>
              <a:buFont typeface="Arial"/>
              <a:buChar char="•"/>
            </a:pPr>
            <a:r>
              <a:rPr b="0" i="0" lang="en-US" sz="2100" u="none" cap="none" strike="noStrike">
                <a:solidFill>
                  <a:schemeClr val="lt1"/>
                </a:solidFill>
                <a:latin typeface="Calibri"/>
                <a:ea typeface="Calibri"/>
                <a:cs typeface="Calibri"/>
                <a:sym typeface="Calibri"/>
              </a:rPr>
              <a:t>It was built to commemorate the Greeks who fought and defeated the Persian Empire at the Battle of Plataea (479 BC). The serpent heads of the 8-metre (26 ft) high column remained intact until the end of the 17th century</a:t>
            </a:r>
          </a:p>
        </p:txBody>
      </p:sp>
      <p:pic>
        <p:nvPicPr>
          <p:cNvPr id="130" name="Shape 130"/>
          <p:cNvPicPr preferRelativeResize="0"/>
          <p:nvPr/>
        </p:nvPicPr>
        <p:blipFill rotWithShape="1">
          <a:blip r:embed="rId3">
            <a:alphaModFix/>
          </a:blip>
          <a:srcRect b="0" l="0" r="0" t="0"/>
          <a:stretch/>
        </p:blipFill>
        <p:spPr>
          <a:xfrm>
            <a:off x="8671221" y="608323"/>
            <a:ext cx="2870700" cy="5780400"/>
          </a:xfrm>
          <a:prstGeom prst="rect">
            <a:avLst/>
          </a:prstGeom>
          <a:noFill/>
          <a:ln>
            <a:noFill/>
          </a:ln>
        </p:spPr>
      </p:pic>
      <p:pic>
        <p:nvPicPr>
          <p:cNvPr id="131" name="Shape 131"/>
          <p:cNvPicPr preferRelativeResize="0"/>
          <p:nvPr/>
        </p:nvPicPr>
        <p:blipFill rotWithShape="1">
          <a:blip r:embed="rId4">
            <a:alphaModFix/>
          </a:blip>
          <a:srcRect b="0" l="0" r="0" t="0"/>
          <a:stretch/>
        </p:blipFill>
        <p:spPr>
          <a:xfrm>
            <a:off x="5078232" y="4901028"/>
            <a:ext cx="2811300" cy="19041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Calibri"/>
              <a:buNone/>
            </a:pPr>
            <a:r>
              <a:rPr b="0" i="0" lang="en-US" sz="4400" u="none" cap="none" strike="noStrike">
                <a:solidFill>
                  <a:schemeClr val="lt1"/>
                </a:solidFill>
                <a:latin typeface="Georgia"/>
                <a:ea typeface="Georgia"/>
                <a:cs typeface="Georgia"/>
                <a:sym typeface="Georgia"/>
              </a:rPr>
              <a:t>Obelisk of Theodosius</a:t>
            </a:r>
          </a:p>
        </p:txBody>
      </p:sp>
      <p:sp>
        <p:nvSpPr>
          <p:cNvPr id="137" name="Shape 137"/>
          <p:cNvSpPr txBox="1"/>
          <p:nvPr>
            <p:ph idx="1" type="body"/>
          </p:nvPr>
        </p:nvSpPr>
        <p:spPr>
          <a:xfrm>
            <a:off x="838200" y="1825625"/>
            <a:ext cx="5905500" cy="4351338"/>
          </a:xfrm>
          <a:prstGeom prst="rect">
            <a:avLst/>
          </a:prstGeom>
          <a:noFill/>
          <a:ln>
            <a:noFill/>
          </a:ln>
        </p:spPr>
        <p:txBody>
          <a:bodyPr anchorCtr="0" anchor="t" bIns="45700" lIns="91425" rIns="91425" tIns="45700">
            <a:noAutofit/>
          </a:bodyPr>
          <a:lstStyle/>
          <a:p>
            <a:pPr indent="-228600" lvl="0" marL="228600" marR="0" rtl="0" algn="just">
              <a:lnSpc>
                <a:spcPct val="90000"/>
              </a:lnSpc>
              <a:spcBef>
                <a:spcPts val="0"/>
              </a:spcBef>
              <a:buClr>
                <a:schemeClr val="lt1"/>
              </a:buClr>
              <a:buSzPct val="100000"/>
              <a:buFont typeface="Arial"/>
              <a:buChar char="•"/>
            </a:pPr>
            <a:r>
              <a:rPr lang="en-US" sz="2000">
                <a:solidFill>
                  <a:schemeClr val="lt1"/>
                </a:solidFill>
              </a:rPr>
              <a:t>W</a:t>
            </a:r>
            <a:r>
              <a:rPr b="0" i="0" lang="en-US" sz="2000" u="none" cap="none" strike="noStrike">
                <a:solidFill>
                  <a:schemeClr val="lt1"/>
                </a:solidFill>
                <a:latin typeface="Calibri"/>
                <a:ea typeface="Calibri"/>
                <a:cs typeface="Calibri"/>
                <a:sym typeface="Calibri"/>
              </a:rPr>
              <a:t>as first set up by Thutmose III (1479–1425 BC) </a:t>
            </a:r>
          </a:p>
          <a:p>
            <a:pPr indent="-228600" lvl="0" marL="228600" marR="0" rtl="0" algn="just">
              <a:lnSpc>
                <a:spcPct val="90000"/>
              </a:lnSpc>
              <a:spcBef>
                <a:spcPts val="0"/>
              </a:spcBef>
              <a:buClr>
                <a:schemeClr val="lt1"/>
              </a:buClr>
              <a:buSzPct val="100000"/>
              <a:buFont typeface="Arial"/>
              <a:buChar char="•"/>
            </a:pPr>
            <a:r>
              <a:rPr lang="en-US" sz="2000">
                <a:solidFill>
                  <a:schemeClr val="lt1"/>
                </a:solidFill>
              </a:rPr>
              <a:t>T</a:t>
            </a:r>
            <a:r>
              <a:rPr b="0" i="0" lang="en-US" sz="2000" u="none" cap="none" strike="noStrike">
                <a:solidFill>
                  <a:schemeClr val="lt1"/>
                </a:solidFill>
                <a:latin typeface="Calibri"/>
                <a:ea typeface="Calibri"/>
                <a:cs typeface="Calibri"/>
                <a:sym typeface="Calibri"/>
              </a:rPr>
              <a:t>o the south of the seventh pylon of the great temple of Karnak</a:t>
            </a:r>
          </a:p>
          <a:p>
            <a:pPr indent="-228600" lvl="0" marL="228600" marR="0" rtl="0" algn="just">
              <a:lnSpc>
                <a:spcPct val="90000"/>
              </a:lnSpc>
              <a:spcBef>
                <a:spcPts val="0"/>
              </a:spcBef>
              <a:buClr>
                <a:schemeClr val="lt1"/>
              </a:buClr>
              <a:buSzPct val="100000"/>
              <a:buFont typeface="Arial"/>
              <a:buChar char="•"/>
            </a:pPr>
            <a:r>
              <a:rPr b="0" i="0" lang="en-US" sz="2000" u="none" cap="none" strike="noStrike">
                <a:solidFill>
                  <a:schemeClr val="lt1"/>
                </a:solidFill>
                <a:latin typeface="Calibri"/>
                <a:ea typeface="Calibri"/>
                <a:cs typeface="Calibri"/>
                <a:sym typeface="Calibri"/>
              </a:rPr>
              <a:t>The Roman emperor Constantius II (337–361 AD) had it and another obelisk transported along the river Nile to Alexandria to commemorate his ventennalia or 20 years on the throne in 357. The other obelisk was erected on the spina of the Circus Maximus in Rome in the autumn of that year, and is today known as the Lateran obelisk, whilst the obelisk that would become the obelisk of Theodosius remained in Alexandria until 390, when Theodosius I (379–395 AD) had it transported to Constantinople and put up on the spina of the Hippodrome there.</a:t>
            </a:r>
          </a:p>
        </p:txBody>
      </p:sp>
      <p:pic>
        <p:nvPicPr>
          <p:cNvPr id="138" name="Shape 138"/>
          <p:cNvPicPr preferRelativeResize="0"/>
          <p:nvPr/>
        </p:nvPicPr>
        <p:blipFill rotWithShape="1">
          <a:blip r:embed="rId3">
            <a:alphaModFix/>
          </a:blip>
          <a:srcRect b="0" l="0" r="0" t="0"/>
          <a:stretch/>
        </p:blipFill>
        <p:spPr>
          <a:xfrm>
            <a:off x="7218100" y="301725"/>
            <a:ext cx="4711200" cy="62814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ph idx="1" type="body"/>
          </p:nvPr>
        </p:nvPicPr>
        <p:blipFill rotWithShape="1">
          <a:blip r:embed="rId3">
            <a:alphaModFix/>
          </a:blip>
          <a:srcRect b="0" l="0" r="0" t="0"/>
          <a:stretch/>
        </p:blipFill>
        <p:spPr>
          <a:xfrm>
            <a:off x="1241999" y="323100"/>
            <a:ext cx="9708000" cy="62118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