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29589EE-C856-4DD2-BBED-6740C24AF46A}">
  <a:tblStyle styleId="{B29589EE-C856-4DD2-BBED-6740C24AF46A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Relationship Id="rId4" Type="http://schemas.openxmlformats.org/officeDocument/2006/relationships/image" Target="../media/image19.jpg"/><Relationship Id="rId5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What does our community think about Spain?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1513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survey related to Spain from TEVİTÖL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(answered by more than 100 students)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3214700" y="3803150"/>
            <a:ext cx="22557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622" y="0"/>
            <a:ext cx="60407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759" y="0"/>
            <a:ext cx="60484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622" y="0"/>
            <a:ext cx="60687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344" y="0"/>
            <a:ext cx="59653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900" y="0"/>
            <a:ext cx="59741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199" y="0"/>
            <a:ext cx="67296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545" y="0"/>
            <a:ext cx="60729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212450" y="188150"/>
            <a:ext cx="88598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chemeClr val="accent5"/>
                </a:solidFill>
              </a:rPr>
              <a:t>What is the first thing that comes to your mind about Spain?</a:t>
            </a:r>
          </a:p>
        </p:txBody>
      </p:sp>
      <p:graphicFrame>
        <p:nvGraphicFramePr>
          <p:cNvPr id="164" name="Shape 164"/>
          <p:cNvGraphicFramePr/>
          <p:nvPr/>
        </p:nvGraphicFramePr>
        <p:xfrm>
          <a:off x="904875" y="135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{B29589EE-C856-4DD2-BBED-6740C24AF46A}</a:tableStyleId>
              </a:tblPr>
              <a:tblGrid>
                <a:gridCol w="1846925"/>
                <a:gridCol w="1846925"/>
                <a:gridCol w="1858100"/>
                <a:gridCol w="1858100"/>
              </a:tblGrid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Bull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Music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Letter ‘r’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Tapas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6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Barcelona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Hot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Beach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Amigo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719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Flamenco &amp; Dance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Sagrada Familia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Moustache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Guitar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6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Football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Party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Men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Ibiza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456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Sleep &amp; Siesta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Matador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Spanish Civil War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Calimocho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19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Red, yellow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Paella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Anarcho-syndicalism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Jamón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4568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Spanish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 Madrid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Food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en" sz="3000">
                <a:solidFill>
                  <a:schemeClr val="accent5"/>
                </a:solidFill>
              </a:rPr>
              <a:t>What is the first thing that comes to your mind about Spain?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625" y="1576073"/>
            <a:ext cx="3320550" cy="19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8200" y="3567425"/>
            <a:ext cx="2380974" cy="14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b="0" l="33503" r="30064" t="0"/>
          <a:stretch/>
        </p:blipFill>
        <p:spPr>
          <a:xfrm>
            <a:off x="5428625" y="3567425"/>
            <a:ext cx="934900" cy="14278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Shape 173"/>
          <p:cNvGraphicFramePr/>
          <p:nvPr/>
        </p:nvGraphicFramePr>
        <p:xfrm>
          <a:off x="661350" y="17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{B29589EE-C856-4DD2-BBED-6740C24AF46A}</a:tableStyleId>
              </a:tblPr>
              <a:tblGrid>
                <a:gridCol w="1828800"/>
                <a:gridCol w="1828800"/>
              </a:tblGrid>
              <a:tr h="386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xPeke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Messi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454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Rafael Nadal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Andres Iniesta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4454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Mr. Lisi x2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Don Quixote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454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Shakira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Paz Vega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4454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Franco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Antoni Gaudí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454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Arda Turan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Messi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4454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xPeke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Andres Iniesta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49050" y="417025"/>
            <a:ext cx="41033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chemeClr val="accent5"/>
                </a:solidFill>
              </a:rPr>
              <a:t>Non-Spanish Stuff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569" y="2187300"/>
            <a:ext cx="214313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13262" r="14970" t="0"/>
          <a:stretch/>
        </p:blipFill>
        <p:spPr>
          <a:xfrm>
            <a:off x="4298900" y="2187300"/>
            <a:ext cx="2050824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276" y="348050"/>
            <a:ext cx="3072075" cy="1729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Shape 182"/>
          <p:cNvGraphicFramePr/>
          <p:nvPr/>
        </p:nvGraphicFramePr>
        <p:xfrm>
          <a:off x="877900" y="148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{B29589EE-C856-4DD2-BBED-6740C24AF46A}</a:tableStyleId>
              </a:tblPr>
              <a:tblGrid>
                <a:gridCol w="2313375"/>
              </a:tblGrid>
              <a:tr h="615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Mexican Hat (Sombrero)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7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Cactus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407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Chilli Pepper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7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Day of Dead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407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Taco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07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Mayans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9E2F3"/>
                    </a:solidFill>
                  </a:tcPr>
                </a:tc>
              </a:tr>
              <a:tr h="4072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Italy</a:t>
                      </a:r>
                    </a:p>
                  </a:txBody>
                  <a:tcPr marT="91425" marB="91425" marR="68575" marL="68575">
                    <a:lnT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8EAADB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51636" l="0" r="0" t="3294"/>
          <a:stretch/>
        </p:blipFill>
        <p:spPr>
          <a:xfrm>
            <a:off x="539350" y="0"/>
            <a:ext cx="80652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445950" y="54475"/>
            <a:ext cx="2333700" cy="4904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Barkın Şimşek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Ekin Balcı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Yağmur Ünal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Esra Yaman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Selin Arpacı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Berfin Karaman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Azmi Ozan Ateş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Kendal Varolgüneş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Ezgi Karayel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solidFill>
                  <a:schemeClr val="accent5"/>
                </a:solidFill>
              </a:rPr>
              <a:t>Baran İşcanlı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2543"/>
          <a:stretch/>
        </p:blipFill>
        <p:spPr>
          <a:xfrm>
            <a:off x="3000375" y="54475"/>
            <a:ext cx="5143500" cy="50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9435" l="0" r="0" t="47595"/>
          <a:stretch/>
        </p:blipFill>
        <p:spPr>
          <a:xfrm>
            <a:off x="539362" y="119875"/>
            <a:ext cx="8065276" cy="490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539350" y="-1"/>
            <a:ext cx="8065289" cy="3770450"/>
            <a:chOff x="539350" y="-1"/>
            <a:chExt cx="8065289" cy="3770450"/>
          </a:xfrm>
        </p:grpSpPr>
        <p:pic>
          <p:nvPicPr>
            <p:cNvPr id="76" name="Shape 76"/>
            <p:cNvPicPr preferRelativeResize="0"/>
            <p:nvPr/>
          </p:nvPicPr>
          <p:blipFill rotWithShape="1">
            <a:blip r:embed="rId3">
              <a:alphaModFix/>
            </a:blip>
            <a:srcRect b="3055" l="0" r="0" t="89974"/>
            <a:stretch/>
          </p:blipFill>
          <p:spPr>
            <a:xfrm>
              <a:off x="539350" y="-1"/>
              <a:ext cx="8065276" cy="795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4">
              <a:alphaModFix/>
            </a:blip>
            <a:srcRect b="69817" l="0" r="0" t="3446"/>
            <a:stretch/>
          </p:blipFill>
          <p:spPr>
            <a:xfrm>
              <a:off x="539362" y="719300"/>
              <a:ext cx="8065276" cy="30511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b="10709" l="0" r="0" t="77259"/>
          <a:stretch/>
        </p:blipFill>
        <p:spPr>
          <a:xfrm>
            <a:off x="539350" y="3770450"/>
            <a:ext cx="8065276" cy="137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21555" l="0" r="0" t="31091"/>
          <a:stretch/>
        </p:blipFill>
        <p:spPr>
          <a:xfrm>
            <a:off x="831500" y="0"/>
            <a:ext cx="7480998" cy="5012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292" y="0"/>
            <a:ext cx="68014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566" y="0"/>
            <a:ext cx="60188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389" y="0"/>
            <a:ext cx="592522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140" y="0"/>
            <a:ext cx="610571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